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325" r:id="rId4"/>
    <p:sldId id="258" r:id="rId5"/>
    <p:sldId id="308" r:id="rId6"/>
    <p:sldId id="259" r:id="rId7"/>
    <p:sldId id="314" r:id="rId8"/>
    <p:sldId id="316" r:id="rId9"/>
    <p:sldId id="310" r:id="rId10"/>
    <p:sldId id="326" r:id="rId11"/>
    <p:sldId id="261" r:id="rId12"/>
    <p:sldId id="275" r:id="rId13"/>
    <p:sldId id="311" r:id="rId14"/>
    <p:sldId id="305" r:id="rId15"/>
    <p:sldId id="300" r:id="rId16"/>
    <p:sldId id="263" r:id="rId17"/>
    <p:sldId id="276" r:id="rId18"/>
    <p:sldId id="317" r:id="rId19"/>
    <p:sldId id="318" r:id="rId20"/>
    <p:sldId id="301" r:id="rId21"/>
    <p:sldId id="319" r:id="rId22"/>
    <p:sldId id="287" r:id="rId23"/>
    <p:sldId id="288" r:id="rId24"/>
    <p:sldId id="302" r:id="rId25"/>
    <p:sldId id="320" r:id="rId26"/>
    <p:sldId id="279" r:id="rId27"/>
    <p:sldId id="321" r:id="rId28"/>
    <p:sldId id="291" r:id="rId29"/>
    <p:sldId id="323" r:id="rId30"/>
    <p:sldId id="324" r:id="rId31"/>
    <p:sldId id="306" r:id="rId32"/>
    <p:sldId id="284" r:id="rId33"/>
    <p:sldId id="283" r:id="rId34"/>
    <p:sldId id="277" r:id="rId35"/>
    <p:sldId id="304" r:id="rId36"/>
    <p:sldId id="285" r:id="rId3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Age Segments</a:t>
            </a:r>
          </a:p>
        </c:rich>
      </c:tx>
      <c:layout>
        <c:manualLayout>
          <c:xMode val="edge"/>
          <c:yMode val="edge"/>
          <c:x val="0.380877475542829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ages!$B$11</c:f>
              <c:strCache>
                <c:ptCount val="1"/>
                <c:pt idx="0">
                  <c:v>Programs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8B-4C6B-921C-0D74FA233E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8B-4C6B-921C-0D74FA233E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8B-4C6B-921C-0D74FA233E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8B-4C6B-921C-0D74FA233E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8B-4C6B-921C-0D74FA233E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ages!$A$12:$A$16</c:f>
              <c:strCache>
                <c:ptCount val="5"/>
                <c:pt idx="0">
                  <c:v>0-5 years</c:v>
                </c:pt>
                <c:pt idx="1">
                  <c:v>6-12 years</c:v>
                </c:pt>
                <c:pt idx="2">
                  <c:v>13-18 years</c:v>
                </c:pt>
                <c:pt idx="3">
                  <c:v>18+ years</c:v>
                </c:pt>
                <c:pt idx="4">
                  <c:v>50+ years</c:v>
                </c:pt>
              </c:strCache>
            </c:strRef>
          </c:cat>
          <c:val>
            <c:numRef>
              <c:f>ages!$B$12:$B$16</c:f>
              <c:numCache>
                <c:formatCode>General</c:formatCode>
                <c:ptCount val="5"/>
                <c:pt idx="0">
                  <c:v>717</c:v>
                </c:pt>
                <c:pt idx="1">
                  <c:v>1259</c:v>
                </c:pt>
                <c:pt idx="2">
                  <c:v>710</c:v>
                </c:pt>
                <c:pt idx="3">
                  <c:v>651</c:v>
                </c:pt>
                <c:pt idx="4">
                  <c:v>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8B-4C6B-921C-0D74FA233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C204F1-01A0-4D57-BAFC-744435139312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9CC4B76-6AE3-44B6-AA8D-4AEA19CA05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1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48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6CED6-DCEC-48E2-81FE-711AE35C66CE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935"/>
            <a:fld id="{DCDDF174-EB05-419D-885F-49D1DF8F6AA3}" type="slidenum">
              <a:rPr lang="en-US" smtClean="0"/>
              <a:pPr defTabSz="964935"/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935"/>
            <a:fld id="{A0FCD67D-B3CD-460B-8C1F-D47F8F23B313}" type="slidenum">
              <a:rPr lang="en-US" smtClean="0"/>
              <a:pPr defTabSz="964935"/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1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58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84D0C-5E42-4A4E-9A0B-E995CD4EBEE7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22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98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8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24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467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7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56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3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10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03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16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C4B76-6AE3-44B6-AA8D-4AEA19CA050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18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5C8ED-57C5-406A-A248-84765ADA3F73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C3772D-9140-4F3A-9D43-A07B6576EB1A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C78B24-92A4-4B3C-9209-66DF3FBFA9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@hellerheller.co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59229"/>
            <a:ext cx="7848600" cy="459377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Innovative Recreation</a:t>
            </a:r>
            <a:br>
              <a:rPr lang="en-US" dirty="0" smtClean="0"/>
            </a:br>
            <a:r>
              <a:rPr lang="en-US" dirty="0" smtClean="0"/>
              <a:t>Programming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75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Vermont Conference on Recreation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October, 2018 </a:t>
            </a: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b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700" dirty="0" smtClean="0"/>
              <a:t>Barbara Heller</a:t>
            </a:r>
            <a:br>
              <a:rPr lang="en-US" sz="2700" dirty="0" smtClean="0"/>
            </a:br>
            <a:r>
              <a:rPr lang="en-US" sz="2700" dirty="0" err="1" smtClean="0"/>
              <a:t>Heller</a:t>
            </a:r>
            <a:r>
              <a:rPr lang="en-US" sz="2700" dirty="0" smtClean="0"/>
              <a:t> and Heller Consulting</a:t>
            </a:r>
            <a:br>
              <a:rPr lang="en-US" sz="2700" dirty="0" smtClean="0"/>
            </a:br>
            <a:endParaRPr lang="en-US" sz="27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10733"/>
            <a:ext cx="2752725" cy="206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725" y="5519552"/>
            <a:ext cx="16002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Excellence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Ensuring high quality of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96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Recreation Program Operational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Service variation and reducing inconsistencies</a:t>
            </a:r>
          </a:p>
          <a:p>
            <a:r>
              <a:rPr lang="en-US" sz="2400" dirty="0" smtClean="0"/>
              <a:t>Use of standards</a:t>
            </a:r>
          </a:p>
          <a:p>
            <a:r>
              <a:rPr lang="en-US" sz="2400" dirty="0" smtClean="0"/>
              <a:t>Development of customer requirements</a:t>
            </a:r>
          </a:p>
          <a:p>
            <a:r>
              <a:rPr lang="en-US" sz="2400" dirty="0" smtClean="0"/>
              <a:t>Determining future customer needs and requirements</a:t>
            </a:r>
          </a:p>
          <a:p>
            <a:r>
              <a:rPr lang="en-US" sz="2400" dirty="0" smtClean="0"/>
              <a:t>Service encounters</a:t>
            </a:r>
          </a:p>
          <a:p>
            <a:pPr marL="11887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505200"/>
            <a:ext cx="4191000" cy="315865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Recreation Program Operational Excellence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 quality system</a:t>
            </a:r>
          </a:p>
          <a:p>
            <a:r>
              <a:rPr lang="en-US" sz="2400" dirty="0" smtClean="0"/>
              <a:t>Audit system</a:t>
            </a:r>
          </a:p>
          <a:p>
            <a:r>
              <a:rPr lang="en-US" sz="2400" dirty="0" smtClean="0"/>
              <a:t>Access reviews</a:t>
            </a:r>
          </a:p>
          <a:p>
            <a:r>
              <a:rPr lang="en-US" sz="2400" dirty="0" smtClean="0"/>
              <a:t>Instructor reviews</a:t>
            </a:r>
          </a:p>
          <a:p>
            <a:r>
              <a:rPr lang="en-US" sz="2400" dirty="0" smtClean="0"/>
              <a:t>Similar provider reviews</a:t>
            </a:r>
          </a:p>
          <a:p>
            <a:r>
              <a:rPr lang="en-US" sz="2400" dirty="0" smtClean="0"/>
              <a:t>Duplication of service</a:t>
            </a:r>
          </a:p>
          <a:p>
            <a:r>
              <a:rPr lang="en-US" sz="2400" dirty="0" smtClean="0"/>
              <a:t>Business plans for core programs</a:t>
            </a:r>
          </a:p>
          <a:p>
            <a:r>
              <a:rPr lang="en-US" sz="2400" dirty="0" smtClean="0"/>
              <a:t>Annual review of programs; connection to marketing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4109274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Program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54752"/>
          </a:xfrm>
        </p:spPr>
        <p:txBody>
          <a:bodyPr>
            <a:noAutofit/>
          </a:bodyPr>
          <a:lstStyle/>
          <a:p>
            <a:r>
              <a:rPr lang="en-US" sz="1800" dirty="0"/>
              <a:t>Active Adult </a:t>
            </a:r>
          </a:p>
          <a:p>
            <a:r>
              <a:rPr lang="en-US" sz="1800" dirty="0"/>
              <a:t>Aquatics</a:t>
            </a:r>
          </a:p>
          <a:p>
            <a:r>
              <a:rPr lang="en-US" sz="1800" dirty="0"/>
              <a:t>Arts</a:t>
            </a:r>
          </a:p>
          <a:p>
            <a:r>
              <a:rPr lang="en-US" sz="1800" dirty="0"/>
              <a:t>Before/After school </a:t>
            </a:r>
          </a:p>
          <a:p>
            <a:r>
              <a:rPr lang="en-US" sz="1800" dirty="0"/>
              <a:t>Biking </a:t>
            </a:r>
          </a:p>
          <a:p>
            <a:r>
              <a:rPr lang="en-US" sz="1800" dirty="0"/>
              <a:t>Birthday party services</a:t>
            </a:r>
          </a:p>
          <a:p>
            <a:r>
              <a:rPr lang="en-US" sz="1800" dirty="0"/>
              <a:t>Childcare</a:t>
            </a:r>
          </a:p>
          <a:p>
            <a:r>
              <a:rPr lang="en-US" sz="1800" dirty="0"/>
              <a:t>Cooking</a:t>
            </a:r>
          </a:p>
          <a:p>
            <a:r>
              <a:rPr lang="en-US" sz="1800" dirty="0"/>
              <a:t>Dance</a:t>
            </a:r>
          </a:p>
          <a:p>
            <a:r>
              <a:rPr lang="en-US" sz="1800" dirty="0"/>
              <a:t>Day camps/School break camps</a:t>
            </a:r>
          </a:p>
          <a:p>
            <a:r>
              <a:rPr lang="en-US" sz="1800" dirty="0"/>
              <a:t>Early childhood </a:t>
            </a:r>
          </a:p>
          <a:p>
            <a:r>
              <a:rPr lang="en-US" sz="1800" dirty="0"/>
              <a:t>Environmental/Nature</a:t>
            </a:r>
          </a:p>
          <a:p>
            <a:r>
              <a:rPr lang="en-US" sz="1800" dirty="0"/>
              <a:t>Extreme sports</a:t>
            </a:r>
          </a:p>
          <a:p>
            <a:r>
              <a:rPr lang="en-US" sz="1800" dirty="0" smtClean="0"/>
              <a:t>Fitness/wellness/nutrition</a:t>
            </a:r>
            <a:endParaRPr lang="en-US" sz="1800" dirty="0"/>
          </a:p>
          <a:p>
            <a:r>
              <a:rPr lang="en-US" sz="1800" dirty="0"/>
              <a:t>General Interest</a:t>
            </a:r>
          </a:p>
          <a:p>
            <a:r>
              <a:rPr lang="en-US" sz="1800" dirty="0"/>
              <a:t>Golf</a:t>
            </a:r>
          </a:p>
          <a:p>
            <a:r>
              <a:rPr lang="en-US" sz="1800" dirty="0"/>
              <a:t>Gymnastics/Tumbling</a:t>
            </a:r>
          </a:p>
          <a:p>
            <a:r>
              <a:rPr lang="en-US" sz="1800" dirty="0"/>
              <a:t>Historical programs</a:t>
            </a:r>
          </a:p>
          <a:p>
            <a:r>
              <a:rPr lang="en-US" sz="1800" dirty="0"/>
              <a:t>Homeschool</a:t>
            </a:r>
          </a:p>
          <a:p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54752"/>
          </a:xfrm>
        </p:spPr>
        <p:txBody>
          <a:bodyPr>
            <a:noAutofit/>
          </a:bodyPr>
          <a:lstStyle/>
          <a:p>
            <a:r>
              <a:rPr lang="en-US" sz="1800" dirty="0"/>
              <a:t>Ice Skating/Hockey</a:t>
            </a:r>
          </a:p>
          <a:p>
            <a:r>
              <a:rPr lang="en-US" sz="1800" dirty="0"/>
              <a:t>Language Arts</a:t>
            </a:r>
          </a:p>
          <a:p>
            <a:r>
              <a:rPr lang="en-US" sz="1800" dirty="0"/>
              <a:t>Lifelong Learning</a:t>
            </a:r>
          </a:p>
          <a:p>
            <a:r>
              <a:rPr lang="en-US" sz="1800" dirty="0"/>
              <a:t>Martial arts</a:t>
            </a:r>
          </a:p>
          <a:p>
            <a:r>
              <a:rPr lang="en-US" sz="1800" dirty="0"/>
              <a:t>Music</a:t>
            </a:r>
          </a:p>
          <a:p>
            <a:r>
              <a:rPr lang="en-US" sz="1800" dirty="0" smtClean="0"/>
              <a:t>Outdoor </a:t>
            </a:r>
            <a:r>
              <a:rPr lang="en-US" sz="1800" dirty="0"/>
              <a:t>adventure such as kayaking</a:t>
            </a:r>
          </a:p>
          <a:p>
            <a:r>
              <a:rPr lang="en-US" sz="1800" dirty="0"/>
              <a:t>Pets </a:t>
            </a:r>
          </a:p>
          <a:p>
            <a:r>
              <a:rPr lang="en-US" sz="1800" dirty="0"/>
              <a:t>Preschool</a:t>
            </a:r>
          </a:p>
          <a:p>
            <a:r>
              <a:rPr lang="en-US" sz="1800" dirty="0"/>
              <a:t>Running/Walking</a:t>
            </a:r>
          </a:p>
          <a:p>
            <a:r>
              <a:rPr lang="en-US" sz="1800" dirty="0"/>
              <a:t>Seniors</a:t>
            </a:r>
          </a:p>
          <a:p>
            <a:r>
              <a:rPr lang="en-US" sz="1800" dirty="0"/>
              <a:t>Special/Community Events</a:t>
            </a:r>
          </a:p>
          <a:p>
            <a:r>
              <a:rPr lang="en-US" sz="1800" dirty="0"/>
              <a:t>Sports</a:t>
            </a:r>
          </a:p>
          <a:p>
            <a:r>
              <a:rPr lang="en-US" sz="1800" dirty="0"/>
              <a:t>STEM</a:t>
            </a:r>
          </a:p>
          <a:p>
            <a:r>
              <a:rPr lang="en-US" sz="1800" dirty="0"/>
              <a:t>Summer Camp</a:t>
            </a:r>
          </a:p>
          <a:p>
            <a:r>
              <a:rPr lang="en-US" sz="1800" dirty="0"/>
              <a:t>Sustainability/Green programs</a:t>
            </a:r>
          </a:p>
          <a:p>
            <a:r>
              <a:rPr lang="en-US" sz="1800" dirty="0"/>
              <a:t>Teen programs</a:t>
            </a:r>
          </a:p>
          <a:p>
            <a:r>
              <a:rPr lang="en-US" sz="1800" dirty="0"/>
              <a:t>Tennis</a:t>
            </a:r>
          </a:p>
          <a:p>
            <a:r>
              <a:rPr lang="en-US" sz="1800" dirty="0"/>
              <a:t>Theatre/Acting</a:t>
            </a:r>
          </a:p>
          <a:p>
            <a:r>
              <a:rPr lang="en-US" sz="1800" dirty="0"/>
              <a:t>Therapeutic Recreation</a:t>
            </a:r>
          </a:p>
          <a:p>
            <a:r>
              <a:rPr lang="en-US" sz="1800" dirty="0"/>
              <a:t>Trips</a:t>
            </a:r>
          </a:p>
          <a:p>
            <a:pPr marL="11887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205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Annual Review Process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Age </a:t>
            </a:r>
            <a:r>
              <a:rPr lang="en-US" sz="2000" dirty="0"/>
              <a:t>segment</a:t>
            </a:r>
          </a:p>
          <a:p>
            <a:pPr lvl="1"/>
            <a:r>
              <a:rPr lang="en-US" sz="2000" dirty="0"/>
              <a:t>Lifecycle</a:t>
            </a:r>
          </a:p>
          <a:p>
            <a:pPr lvl="1"/>
            <a:r>
              <a:rPr lang="en-US" sz="2000" dirty="0"/>
              <a:t>Financial</a:t>
            </a:r>
          </a:p>
          <a:p>
            <a:pPr lvl="1"/>
            <a:r>
              <a:rPr lang="en-US" sz="2000" dirty="0"/>
              <a:t>Marketing strategies</a:t>
            </a:r>
          </a:p>
          <a:p>
            <a:pPr lvl="1"/>
            <a:r>
              <a:rPr lang="en-US" sz="2000" dirty="0"/>
              <a:t>Similar provider review</a:t>
            </a:r>
          </a:p>
          <a:p>
            <a:pPr lvl="1"/>
            <a:r>
              <a:rPr lang="en-US" sz="2000" dirty="0"/>
              <a:t>Underserved populations</a:t>
            </a: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BEDF978-A2CA-4006-A793-40890F46FB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4462726"/>
              </p:ext>
            </p:extLst>
          </p:nvPr>
        </p:nvGraphicFramePr>
        <p:xfrm>
          <a:off x="3962400" y="1766585"/>
          <a:ext cx="5029200" cy="4634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061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Recreation Program Development: Lifecycle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1391"/>
            <a:ext cx="3733800" cy="485420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Introduction stage  </a:t>
            </a:r>
          </a:p>
          <a:p>
            <a:pPr marL="118872" lvl="0" indent="0">
              <a:buNone/>
            </a:pPr>
            <a:r>
              <a:rPr lang="en-US" sz="2200" dirty="0"/>
              <a:t>      (New program; modest </a:t>
            </a:r>
            <a:br>
              <a:rPr lang="en-US" sz="2200" dirty="0"/>
            </a:br>
            <a:r>
              <a:rPr lang="en-US" sz="2200" dirty="0"/>
              <a:t>      participation)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2400" dirty="0" smtClean="0"/>
              <a:t>Growth stage </a:t>
            </a:r>
          </a:p>
          <a:p>
            <a:pPr marL="118872" lv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200" dirty="0"/>
              <a:t>(Moderate, but consistent </a:t>
            </a:r>
            <a:br>
              <a:rPr lang="en-US" sz="2200" dirty="0"/>
            </a:br>
            <a:r>
              <a:rPr lang="en-US" sz="2200" dirty="0"/>
              <a:t>      participation growth)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2400" dirty="0" smtClean="0"/>
              <a:t>Mature/Saturation stage </a:t>
            </a:r>
            <a:r>
              <a:rPr lang="en-US" sz="2200" dirty="0"/>
              <a:t>(Minimal to no participation growth, lots of competition)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2400" dirty="0" smtClean="0"/>
              <a:t>Decline stage </a:t>
            </a:r>
          </a:p>
          <a:p>
            <a:pPr marL="118872" lv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200" dirty="0" smtClean="0"/>
              <a:t>(Declining participation)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956629"/>
              </p:ext>
            </p:extLst>
          </p:nvPr>
        </p:nvGraphicFramePr>
        <p:xfrm>
          <a:off x="3733800" y="2129458"/>
          <a:ext cx="5257800" cy="266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7182326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0456431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92119485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88735493"/>
                    </a:ext>
                  </a:extLst>
                </a:gridCol>
              </a:tblGrid>
              <a:tr h="18693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Program Life Cycle Stages - Fitness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378332"/>
                  </a:ext>
                </a:extLst>
              </a:tr>
              <a:tr h="1773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Introduction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Growth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Decline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013681"/>
                  </a:ext>
                </a:extLst>
              </a:tr>
              <a:tr h="339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Biggest Winner Fitness Challenge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Aerial Yoga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6194005"/>
                  </a:ext>
                </a:extLst>
              </a:tr>
              <a:tr h="1773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Mighty Kids Triathlon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Restorative Yoga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River Run 5K &amp; 10K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57186987"/>
                  </a:ext>
                </a:extLst>
              </a:tr>
              <a:tr h="339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Youth Fit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Group Fitness All Levels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19016922"/>
                  </a:ext>
                </a:extLst>
              </a:tr>
              <a:tr h="3398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Women's/Senior Weight Training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Group Fitness Active Older Adults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45637534"/>
                  </a:ext>
                </a:extLst>
              </a:tr>
              <a:tr h="509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Small Grp Personal Training (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Trx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, boot camp)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Personal Training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61580417"/>
                  </a:ext>
                </a:extLst>
              </a:tr>
              <a:tr h="1869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54336886"/>
                  </a:ext>
                </a:extLst>
              </a:tr>
              <a:tr h="1773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45%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116674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Repurchase Intent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602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200" dirty="0" smtClean="0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905000" y="16764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1905000" y="5029200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457200" y="1447800"/>
            <a:ext cx="457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L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Y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L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T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Y</a:t>
            </a:r>
          </a:p>
          <a:p>
            <a:pPr eaLnBrk="1" hangingPunct="1">
              <a:spcBef>
                <a:spcPct val="50000"/>
              </a:spcBef>
            </a:pPr>
            <a:endParaRPr lang="en-US" sz="1400" b="1" u="none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(R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E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T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E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N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T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I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N)</a:t>
            </a: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1981200" y="1676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19050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1905000" y="3048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>
            <a:off x="1905000" y="3657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1905000" y="1676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>
            <a:off x="1905000" y="4267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1066800" y="1600200"/>
            <a:ext cx="70167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100%</a:t>
            </a:r>
          </a:p>
          <a:p>
            <a:pPr eaLnBrk="1" hangingPunct="1">
              <a:spcBef>
                <a:spcPct val="50000"/>
              </a:spcBef>
            </a:pPr>
            <a:endParaRPr lang="en-US" sz="1400" b="1" u="none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80%</a:t>
            </a:r>
          </a:p>
          <a:p>
            <a:pPr eaLnBrk="1" hangingPunct="1">
              <a:spcBef>
                <a:spcPct val="50000"/>
              </a:spcBef>
            </a:pPr>
            <a:endParaRPr lang="en-US" sz="1400" b="1" u="none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60%</a:t>
            </a:r>
          </a:p>
          <a:p>
            <a:pPr eaLnBrk="1" hangingPunct="1">
              <a:spcBef>
                <a:spcPct val="50000"/>
              </a:spcBef>
            </a:pPr>
            <a:endParaRPr lang="en-US" sz="1400" b="1" u="none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40%</a:t>
            </a:r>
          </a:p>
          <a:p>
            <a:pPr eaLnBrk="1" hangingPunct="1">
              <a:spcBef>
                <a:spcPct val="50000"/>
              </a:spcBef>
            </a:pPr>
            <a:endParaRPr lang="en-US" sz="1400" b="1" u="none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20%</a:t>
            </a:r>
          </a:p>
          <a:p>
            <a:pPr eaLnBrk="1" hangingPunct="1">
              <a:spcBef>
                <a:spcPct val="50000"/>
              </a:spcBef>
            </a:pPr>
            <a:endParaRPr lang="en-US" sz="1400" b="1" u="none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400" b="1" u="none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400" b="1" u="none" dirty="0">
              <a:latin typeface="Times New Roman" pitchFamily="18" charset="0"/>
            </a:endParaRP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1981200" y="5334000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4000" b="1" u="none" dirty="0">
              <a:latin typeface="Times New Roman" pitchFamily="18" charset="0"/>
            </a:endParaRPr>
          </a:p>
        </p:txBody>
      </p:sp>
      <p:sp>
        <p:nvSpPr>
          <p:cNvPr id="10255" name="Arc 16"/>
          <p:cNvSpPr>
            <a:spLocks/>
          </p:cNvSpPr>
          <p:nvPr/>
        </p:nvSpPr>
        <p:spPr bwMode="auto">
          <a:xfrm flipV="1">
            <a:off x="2111375" y="1524000"/>
            <a:ext cx="5511800" cy="3505200"/>
          </a:xfrm>
          <a:custGeom>
            <a:avLst/>
            <a:gdLst>
              <a:gd name="T0" fmla="*/ 0 w 22312"/>
              <a:gd name="T1" fmla="*/ 2147483647 h 21600"/>
              <a:gd name="T2" fmla="*/ 2147483647 w 22312"/>
              <a:gd name="T3" fmla="*/ 2147483647 h 21600"/>
              <a:gd name="T4" fmla="*/ 2147483647 w 22312"/>
              <a:gd name="T5" fmla="*/ 2147483647 h 21600"/>
              <a:gd name="T6" fmla="*/ 0 60000 65536"/>
              <a:gd name="T7" fmla="*/ 0 60000 65536"/>
              <a:gd name="T8" fmla="*/ 0 60000 65536"/>
              <a:gd name="T9" fmla="*/ 0 w 22312"/>
              <a:gd name="T10" fmla="*/ 0 h 21600"/>
              <a:gd name="T11" fmla="*/ 22312 w 223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12" h="21600" fill="none" extrusionOk="0">
                <a:moveTo>
                  <a:pt x="-1" y="11"/>
                </a:moveTo>
                <a:cubicBezTo>
                  <a:pt x="237" y="3"/>
                  <a:pt x="474" y="-1"/>
                  <a:pt x="712" y="0"/>
                </a:cubicBezTo>
                <a:cubicBezTo>
                  <a:pt x="12641" y="0"/>
                  <a:pt x="22312" y="9670"/>
                  <a:pt x="22312" y="21600"/>
                </a:cubicBezTo>
              </a:path>
              <a:path w="22312" h="21600" stroke="0" extrusionOk="0">
                <a:moveTo>
                  <a:pt x="-1" y="11"/>
                </a:moveTo>
                <a:cubicBezTo>
                  <a:pt x="237" y="3"/>
                  <a:pt x="474" y="-1"/>
                  <a:pt x="712" y="0"/>
                </a:cubicBezTo>
                <a:cubicBezTo>
                  <a:pt x="12641" y="0"/>
                  <a:pt x="22312" y="9670"/>
                  <a:pt x="22312" y="21600"/>
                </a:cubicBezTo>
                <a:lnTo>
                  <a:pt x="712" y="21600"/>
                </a:lnTo>
                <a:close/>
              </a:path>
            </a:pathLst>
          </a:cu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2133600" y="5334000"/>
            <a:ext cx="533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4000" b="1" u="none" dirty="0">
              <a:latin typeface="Times New Roman" pitchFamily="18" charset="0"/>
            </a:endParaRPr>
          </a:p>
        </p:txBody>
      </p:sp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3276600" y="6324600"/>
            <a:ext cx="624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 u="none" dirty="0">
                <a:latin typeface="Times New Roman" pitchFamily="18" charset="0"/>
              </a:rPr>
              <a:t>       SATISFACTION MEASURE</a:t>
            </a:r>
          </a:p>
        </p:txBody>
      </p:sp>
      <p:sp>
        <p:nvSpPr>
          <p:cNvPr id="10258" name="AutoShape 19"/>
          <p:cNvSpPr>
            <a:spLocks noChangeArrowheads="1"/>
          </p:cNvSpPr>
          <p:nvPr/>
        </p:nvSpPr>
        <p:spPr bwMode="auto">
          <a:xfrm>
            <a:off x="1981200" y="4648200"/>
            <a:ext cx="914400" cy="914400"/>
          </a:xfrm>
          <a:prstGeom prst="irregularSeal2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259" name="AutoShape 20"/>
          <p:cNvSpPr>
            <a:spLocks noChangeArrowheads="1"/>
          </p:cNvSpPr>
          <p:nvPr/>
        </p:nvSpPr>
        <p:spPr bwMode="auto">
          <a:xfrm>
            <a:off x="6934200" y="1219200"/>
            <a:ext cx="685800" cy="609600"/>
          </a:xfrm>
          <a:prstGeom prst="irregularSeal2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260" name="AutoShape 21"/>
          <p:cNvSpPr>
            <a:spLocks noChangeArrowheads="1"/>
          </p:cNvSpPr>
          <p:nvPr/>
        </p:nvSpPr>
        <p:spPr bwMode="auto">
          <a:xfrm>
            <a:off x="1905000" y="4724400"/>
            <a:ext cx="1066800" cy="609600"/>
          </a:xfrm>
          <a:prstGeom prst="irregularSeal2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261" name="AutoShape 22"/>
          <p:cNvSpPr>
            <a:spLocks noChangeArrowheads="1"/>
          </p:cNvSpPr>
          <p:nvPr/>
        </p:nvSpPr>
        <p:spPr bwMode="auto">
          <a:xfrm>
            <a:off x="3429000" y="1752600"/>
            <a:ext cx="1143000" cy="762000"/>
          </a:xfrm>
          <a:prstGeom prst="irregularSeal2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10262" name="AutoShape 23"/>
          <p:cNvSpPr>
            <a:spLocks noChangeArrowheads="1"/>
          </p:cNvSpPr>
          <p:nvPr/>
        </p:nvSpPr>
        <p:spPr bwMode="auto">
          <a:xfrm>
            <a:off x="3962400" y="3200400"/>
            <a:ext cx="609600" cy="457200"/>
          </a:xfrm>
          <a:prstGeom prst="irregularSeal2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263" name="Text Box 24"/>
          <p:cNvSpPr txBox="1">
            <a:spLocks noChangeArrowheads="1"/>
          </p:cNvSpPr>
          <p:nvPr/>
        </p:nvSpPr>
        <p:spPr bwMode="auto">
          <a:xfrm>
            <a:off x="1905000" y="5105400"/>
            <a:ext cx="6096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 u="none" dirty="0">
                <a:latin typeface="Times New Roman" pitchFamily="18" charset="0"/>
              </a:rPr>
              <a:t>    1</a:t>
            </a:r>
            <a:r>
              <a:rPr lang="en-US" sz="1200" b="1" u="none" dirty="0">
                <a:latin typeface="Times New Roman" pitchFamily="18" charset="0"/>
              </a:rPr>
              <a:t>                          2	                   3	                              4	             5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200" b="1" u="none" dirty="0">
                <a:latin typeface="Times New Roman" pitchFamily="18" charset="0"/>
              </a:rPr>
              <a:t>Very               Dissatisfied                 Neither	 Satisfied	          Very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200" b="1" u="none" dirty="0">
                <a:latin typeface="Times New Roman" pitchFamily="18" charset="0"/>
              </a:rPr>
              <a:t>Dissatisfied                                        Satisfied nor		       Satisfied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200" b="1" u="none" dirty="0">
                <a:latin typeface="Times New Roman" pitchFamily="18" charset="0"/>
              </a:rPr>
              <a:t> 		           Dissatisfied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programs are currently doing well?</a:t>
            </a:r>
          </a:p>
          <a:p>
            <a:endParaRPr lang="en-US" sz="1200" dirty="0" smtClean="0"/>
          </a:p>
          <a:p>
            <a:r>
              <a:rPr lang="en-US" sz="2800" dirty="0" smtClean="0"/>
              <a:t>What programs are not doing well?</a:t>
            </a:r>
          </a:p>
          <a:p>
            <a:endParaRPr lang="en-US" sz="1200" dirty="0" smtClean="0"/>
          </a:p>
          <a:p>
            <a:r>
              <a:rPr lang="en-US" sz="2800" dirty="0" smtClean="0"/>
              <a:t>Discuss your program guide process (cycle time, how the guide is distributed, hard copies/online, frequency, advertising)?</a:t>
            </a:r>
          </a:p>
          <a:p>
            <a:pPr marL="118872" indent="0"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Support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state of your agency’s marketing?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87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greatest marketing successes?</a:t>
            </a:r>
          </a:p>
          <a:p>
            <a:r>
              <a:rPr lang="en-US" dirty="0" smtClean="0"/>
              <a:t>What are your most significant marketing challenges?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05200"/>
            <a:ext cx="5105400" cy="292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95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Story of Recreation Programming</a:t>
            </a:r>
          </a:p>
          <a:p>
            <a:pPr lvl="1"/>
            <a:r>
              <a:rPr lang="en-US" sz="1800" dirty="0" smtClean="0"/>
              <a:t>Development</a:t>
            </a:r>
          </a:p>
          <a:p>
            <a:pPr lvl="1"/>
            <a:r>
              <a:rPr lang="en-US" sz="1800" dirty="0" smtClean="0"/>
              <a:t>Operational Excellence</a:t>
            </a:r>
          </a:p>
          <a:p>
            <a:pPr lvl="1"/>
            <a:r>
              <a:rPr lang="en-US" sz="1800" dirty="0" smtClean="0"/>
              <a:t>Marketing</a:t>
            </a:r>
          </a:p>
          <a:p>
            <a:pPr lvl="1"/>
            <a:r>
              <a:rPr lang="en-US" sz="1800" dirty="0" smtClean="0"/>
              <a:t>Pricing</a:t>
            </a:r>
          </a:p>
          <a:p>
            <a:pPr lvl="1"/>
            <a:r>
              <a:rPr lang="en-US" sz="1800" dirty="0" smtClean="0"/>
              <a:t>Measuring</a:t>
            </a:r>
          </a:p>
          <a:p>
            <a:pPr lvl="1"/>
            <a:r>
              <a:rPr lang="en-US" sz="1800" dirty="0" smtClean="0"/>
              <a:t>Trends and Innovation</a:t>
            </a:r>
            <a:r>
              <a:rPr lang="en-US" sz="1600" dirty="0" smtClean="0"/>
              <a:t>		</a:t>
            </a:r>
            <a:endParaRPr lang="en-US" sz="1600" dirty="0"/>
          </a:p>
        </p:txBody>
      </p:sp>
      <p:pic>
        <p:nvPicPr>
          <p:cNvPr id="5" name="Picture 6" descr="C:\Documents and Settings\user\My Documents\My Pictures\child swimm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1100" y="2667000"/>
            <a:ext cx="1676400" cy="1117600"/>
          </a:xfrm>
          <a:prstGeom prst="rect">
            <a:avLst/>
          </a:prstGeom>
          <a:noFill/>
        </p:spPr>
      </p:pic>
      <p:pic>
        <p:nvPicPr>
          <p:cNvPr id="6" name="Picture 2" descr="C:\Documents and Settings\user\My Documents\My Pictures\lake bluff fitn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105400"/>
            <a:ext cx="1894240" cy="1459415"/>
          </a:xfrm>
          <a:prstGeom prst="rect">
            <a:avLst/>
          </a:prstGeom>
          <a:noFill/>
        </p:spPr>
      </p:pic>
      <p:pic>
        <p:nvPicPr>
          <p:cNvPr id="10" name="Picture 3" descr="C:\Documents and Settings\user\My Documents\My Pictures\NSSRA picture 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114800"/>
            <a:ext cx="1917700" cy="2286000"/>
          </a:xfrm>
          <a:prstGeom prst="rect">
            <a:avLst/>
          </a:prstGeom>
          <a:noFill/>
        </p:spPr>
      </p:pic>
      <p:pic>
        <p:nvPicPr>
          <p:cNvPr id="11" name="Picture 5" descr="C:\Documents and Settings\user\My Documents\My Pictures\waukegan rec gener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1905000"/>
            <a:ext cx="2781300" cy="2085975"/>
          </a:xfrm>
          <a:prstGeom prst="rect">
            <a:avLst/>
          </a:prstGeom>
          <a:noFill/>
        </p:spPr>
      </p:pic>
      <p:pic>
        <p:nvPicPr>
          <p:cNvPr id="12" name="Picture 4" descr="C:\Documents and Settings\user\My Documents\My Pictures\roselle sports tea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4267200"/>
            <a:ext cx="2565400" cy="193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Overall </a:t>
            </a:r>
            <a:r>
              <a:rPr lang="en-US" sz="2800" dirty="0" smtClean="0"/>
              <a:t>marketing plan/business plans</a:t>
            </a:r>
          </a:p>
          <a:p>
            <a:r>
              <a:rPr lang="en-US" sz="2800" dirty="0" smtClean="0"/>
              <a:t>Connection between marketing and operations</a:t>
            </a:r>
            <a:endParaRPr lang="en-US" sz="2800" dirty="0"/>
          </a:p>
          <a:p>
            <a:r>
              <a:rPr lang="en-US" sz="2800" dirty="0"/>
              <a:t>Image and </a:t>
            </a:r>
            <a:r>
              <a:rPr lang="en-US" sz="2800" dirty="0" smtClean="0"/>
              <a:t>brand</a:t>
            </a:r>
          </a:p>
          <a:p>
            <a:r>
              <a:rPr lang="en-US" sz="2800" dirty="0" smtClean="0"/>
              <a:t>The most powerful marketing mechanism</a:t>
            </a:r>
          </a:p>
          <a:p>
            <a:pPr lvl="1"/>
            <a:r>
              <a:rPr lang="en-US" sz="2400" dirty="0" smtClean="0"/>
              <a:t>Word of mouth and word of mouse</a:t>
            </a:r>
            <a:endParaRPr lang="en-US" sz="2400" dirty="0"/>
          </a:p>
          <a:p>
            <a:r>
              <a:rPr lang="en-US" sz="2800" dirty="0"/>
              <a:t>We rely so much on program </a:t>
            </a:r>
            <a:r>
              <a:rPr lang="en-US" sz="2800" dirty="0" smtClean="0"/>
              <a:t>brochures</a:t>
            </a:r>
          </a:p>
          <a:p>
            <a:r>
              <a:rPr lang="en-US" sz="2800" dirty="0" smtClean="0"/>
              <a:t>Social media strategies</a:t>
            </a:r>
          </a:p>
          <a:p>
            <a:r>
              <a:rPr lang="en-US" sz="2800" dirty="0" smtClean="0"/>
              <a:t>Trend/Innovation research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you leaving money on the table?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15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Typical Approaches to Pricing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Let’s check around and see what everyone else is charging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Price to the 20% who cannot pay versus the 80% who can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Historical basis for fees and fee increases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Listening to special interest groups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 levels of entitled groups and services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Pricing and revenue generation is managed from a defensive position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Static, annual process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No cost of service or cost recovery goals in place for programs, facilities, and services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Lack of connection to the marketing of pricing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More Sophisticated Management Model for Pricing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agency knows the true cost of managing a program, facility, or service based on cost centers and unit costs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Pricing Policy/revenue policy is in place that provides flexibility for staff to price services based on the market and the outcomes desired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Core and non core programs are identified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Pricing impacts are identified and quantified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Just in time financial results to provide data for pricing changes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Business plans are created for all core services, core facilities and services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Marketing/psychological impact of price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Solutions for customers, rather than policy</a:t>
            </a:r>
          </a:p>
          <a:p>
            <a:endParaRPr lang="en-US" sz="2800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Formalized process to ensure a standardized method to establishing price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What is the goal of establishing price?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Approval process</a:t>
            </a:r>
          </a:p>
          <a:p>
            <a:pPr marL="118872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Revenue trends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Level of competition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Subsidy level goal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Elasticity of demand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Results of last increase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Three year history of increases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Comparative (others)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Revenue/participation trends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17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Processes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really know how you are doing?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44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Technology support to provide actionable data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Financial support to provide just in time data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Audits</a:t>
            </a:r>
          </a:p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Customer satisfaction measurement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Program evaluations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Needs assessments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Development of a recreation program measurement system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Customer Satisfaction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evaluations</a:t>
            </a:r>
          </a:p>
          <a:p>
            <a:r>
              <a:rPr lang="en-US" dirty="0" smtClean="0"/>
              <a:t>Surveys</a:t>
            </a:r>
          </a:p>
          <a:p>
            <a:r>
              <a:rPr lang="en-US" dirty="0" smtClean="0"/>
              <a:t>Focus groups</a:t>
            </a:r>
          </a:p>
          <a:p>
            <a:r>
              <a:rPr lang="en-US" dirty="0" smtClean="0"/>
              <a:t>Mystery shopping</a:t>
            </a:r>
          </a:p>
          <a:p>
            <a:r>
              <a:rPr lang="en-US" dirty="0" smtClean="0"/>
              <a:t>Consumer advisory panels</a:t>
            </a:r>
          </a:p>
          <a:p>
            <a:r>
              <a:rPr lang="en-US" dirty="0" smtClean="0"/>
              <a:t>Customer intercept surveys</a:t>
            </a:r>
          </a:p>
          <a:p>
            <a:r>
              <a:rPr lang="en-US" dirty="0" smtClean="0"/>
              <a:t>On the spot surveys</a:t>
            </a:r>
          </a:p>
          <a:p>
            <a:r>
              <a:rPr lang="en-US" dirty="0" smtClean="0"/>
              <a:t>Zero defect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492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Participation in Recreation Programs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914525"/>
            <a:ext cx="54387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88" y="695325"/>
            <a:ext cx="7185025" cy="546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65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33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692150"/>
            <a:ext cx="7207250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973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Participation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of quality instructors	2.2%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programs of other agencies	15.1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know what is offered	35.5%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quality programs	4.3%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too high	17.3%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 from residence	12.7%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Registration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programs is difficult	3.4%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Poor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 service by staff	0.9%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transportation	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6.2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right program equipment	2.5%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busy/not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interested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40.7%	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872" indent="0">
              <a:lnSpc>
                <a:spcPct val="115000"/>
              </a:lnSpc>
              <a:buNone/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-1513122"/>
            <a:ext cx="4572000" cy="20036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times not convenient	22.5%	77.5%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Classes were full	1.2%	98.8%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2762250" algn="r"/>
                <a:tab pos="3600450" algn="r"/>
                <a:tab pos="4438650" algn="r"/>
                <a:tab pos="5276850" algn="r"/>
                <a:tab pos="6115050" algn="r"/>
                <a:tab pos="6953250" algn="r"/>
                <a:tab pos="7791450" algn="r"/>
                <a:tab pos="8629650" algn="r"/>
                <a:tab pos="9467850" algn="r"/>
                <a:tab pos="10306050" algn="r"/>
                <a:tab pos="11144250" algn="r"/>
                <a:tab pos="11982450" algn="r"/>
                <a:tab pos="12820650" algn="r"/>
                <a:tab pos="13658850" algn="r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not offered	9.0%	91.0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3444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Autofit/>
          </a:bodyPr>
          <a:lstStyle/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>
                <a:latin typeface="Calibri" pitchFamily="34" charset="0"/>
                <a:cs typeface="Calibri" pitchFamily="34" charset="0"/>
              </a:rPr>
              <a:t>% of cost recovery goals met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>
                <a:latin typeface="Calibri" pitchFamily="34" charset="0"/>
                <a:cs typeface="Calibri" pitchFamily="34" charset="0"/>
              </a:rPr>
              <a:t>Facility utilization rates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>
                <a:latin typeface="Calibri" pitchFamily="34" charset="0"/>
                <a:cs typeface="Calibri" pitchFamily="34" charset="0"/>
              </a:rPr>
              <a:t>Program success percentage (national average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80-85</a:t>
            </a:r>
            <a:r>
              <a:rPr lang="en-US" dirty="0">
                <a:latin typeface="Calibri" pitchFamily="34" charset="0"/>
                <a:cs typeface="Calibri" pitchFamily="34" charset="0"/>
              </a:rPr>
              <a:t>%)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>
                <a:latin typeface="Calibri" pitchFamily="34" charset="0"/>
                <a:cs typeface="Calibri" pitchFamily="34" charset="0"/>
              </a:rPr>
              <a:t>Number of new programs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>
                <a:latin typeface="Calibri" pitchFamily="34" charset="0"/>
                <a:cs typeface="Calibri" pitchFamily="34" charset="0"/>
              </a:rPr>
              <a:t>% of households who participate 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programs 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Overall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program satisfaction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satisfaction toward registration system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satisfaction toward program guide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referral and retention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>
                <a:latin typeface="Calibri" pitchFamily="34" charset="0"/>
                <a:cs typeface="Calibri" pitchFamily="34" charset="0"/>
              </a:rPr>
              <a:t>Number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registrants</a:t>
            </a:r>
          </a:p>
          <a:p>
            <a:pPr marL="438912" lvl="1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Gross and net revenues</a:t>
            </a:r>
          </a:p>
          <a:p>
            <a:pPr marL="118872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Examples of Performance Measures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>
            <a:noAutofit/>
          </a:bodyPr>
          <a:lstStyle/>
          <a:p>
            <a:pPr marL="438912" lvl="2" indent="-32004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Revenue generated per full time staff</a:t>
            </a:r>
          </a:p>
          <a:p>
            <a:pPr marL="438912" lvl="2" indent="-32004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Internal customer satisfaction</a:t>
            </a:r>
          </a:p>
          <a:p>
            <a:pPr marL="438912" lvl="2" indent="-32004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Ratio of total revenue to total marketing dollars spent</a:t>
            </a:r>
          </a:p>
          <a:p>
            <a:pPr marL="438912" lvl="2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% of programs in introduction and growth stage</a:t>
            </a:r>
          </a:p>
          <a:p>
            <a:pPr marL="438912" lvl="2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Market penetration rates by age segment</a:t>
            </a:r>
          </a:p>
          <a:p>
            <a:pPr marL="438912" lvl="2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Programs by age segments</a:t>
            </a:r>
          </a:p>
          <a:p>
            <a:pPr marL="438912" lvl="2" indent="-32004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Actual to budget financial performance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Examples of Performance Measures</a:t>
            </a:r>
            <a:br>
              <a:rPr lang="en-US" dirty="0" smtClean="0"/>
            </a:br>
            <a:r>
              <a:rPr lang="en-US" dirty="0" smtClean="0"/>
              <a:t>(contd.)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724400"/>
            <a:ext cx="2743200" cy="1946366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from Nationwide Program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4267201"/>
          </a:xfrm>
        </p:spPr>
        <p:txBody>
          <a:bodyPr>
            <a:noAutofit/>
          </a:bodyPr>
          <a:lstStyle/>
          <a:p>
            <a:r>
              <a:rPr lang="en-US" sz="2000" dirty="0" smtClean="0"/>
              <a:t>Slow to respond to changing ethnicities</a:t>
            </a:r>
          </a:p>
          <a:p>
            <a:r>
              <a:rPr lang="en-US" sz="2000" dirty="0" smtClean="0"/>
              <a:t>Agency offerings are much more prevalent for youth than adults (75-25)</a:t>
            </a:r>
          </a:p>
          <a:p>
            <a:r>
              <a:rPr lang="en-US" sz="2000" dirty="0" smtClean="0"/>
              <a:t>Difficulty with Active Adult / Teen market</a:t>
            </a:r>
          </a:p>
          <a:p>
            <a:r>
              <a:rPr lang="en-US" sz="2000" dirty="0" smtClean="0"/>
              <a:t>Seniors are not 50, and there is a significant difference between the needs of 55 year olds and 75 year olds</a:t>
            </a:r>
          </a:p>
          <a:p>
            <a:r>
              <a:rPr lang="en-US" sz="2000" dirty="0" smtClean="0"/>
              <a:t>Most frequent barriers to participation are inconvenient program times, don’t know what’s offered, and the cost</a:t>
            </a:r>
          </a:p>
          <a:p>
            <a:r>
              <a:rPr lang="en-US" sz="2000" dirty="0" smtClean="0"/>
              <a:t>Evaluation systems are random, usually program evaluations and surveys</a:t>
            </a:r>
          </a:p>
          <a:p>
            <a:r>
              <a:rPr lang="en-US" sz="2000" dirty="0" smtClean="0"/>
              <a:t>Part-time staff disconnect</a:t>
            </a:r>
          </a:p>
          <a:p>
            <a:r>
              <a:rPr lang="en-US" sz="2000" dirty="0" smtClean="0"/>
              <a:t>Internal competition </a:t>
            </a:r>
          </a:p>
          <a:p>
            <a:r>
              <a:rPr lang="en-US" sz="2000" dirty="0" smtClean="0"/>
              <a:t>No cost recovery goals </a:t>
            </a:r>
            <a:r>
              <a:rPr lang="en-US" sz="2000" dirty="0" smtClean="0"/>
              <a:t>or identification of true costs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772400" cy="1250950"/>
          </a:xfrm>
        </p:spPr>
        <p:txBody>
          <a:bodyPr>
            <a:normAutofit/>
          </a:bodyPr>
          <a:lstStyle/>
          <a:p>
            <a:r>
              <a:rPr lang="en-US" dirty="0" smtClean="0"/>
              <a:t>PROGRAM TRENDS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752600"/>
            <a:ext cx="7467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Smart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Cooking</a:t>
            </a:r>
            <a:r>
              <a:rPr lang="en-US" sz="2000" dirty="0"/>
              <a:t>, local food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Bike sharing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Senior boot camps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Older adult memory and balance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Active adult masters’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Functional fitness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Parkour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Yoga still popular, </a:t>
            </a:r>
            <a:r>
              <a:rPr lang="en-US" sz="2000" dirty="0" err="1" smtClean="0"/>
              <a:t>pilates</a:t>
            </a:r>
            <a:r>
              <a:rPr lang="en-US" sz="2000" dirty="0" smtClean="0"/>
              <a:t> not so much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Reduced participation in traditional youth 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Travel team emphasis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Corporate wellness/health care reform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Programming in parks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Nature, green, sustainable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Outdoor/active recreation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Greatest program need: fitness/wellness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4514"/>
            <a:ext cx="2277035" cy="225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Thanks so much for attending  the session</a:t>
            </a:r>
          </a:p>
          <a:p>
            <a:r>
              <a:rPr lang="en-US" sz="2400" dirty="0" smtClean="0"/>
              <a:t>For additional information, contact:</a:t>
            </a:r>
          </a:p>
          <a:p>
            <a:pPr marL="118872" indent="0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marL="118872" indent="0" algn="ctr">
              <a:buNone/>
            </a:pPr>
            <a:r>
              <a:rPr lang="en-US" dirty="0" smtClean="0">
                <a:solidFill>
                  <a:srgbClr val="0070C0"/>
                </a:solidFill>
                <a:hlinkClick r:id="rId3"/>
              </a:rPr>
              <a:t>barbara@hellerheller.com</a:t>
            </a:r>
            <a:endParaRPr lang="en-US" dirty="0" smtClean="0">
              <a:solidFill>
                <a:srgbClr val="0070C0"/>
              </a:solidFill>
            </a:endParaRPr>
          </a:p>
          <a:p>
            <a:pPr marL="768096" lvl="2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		224.456.6934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Recreation Program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Core competency of the organization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System approach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Organizational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structure in alignment with community need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Needs assessment process and determining what programs are most important based on unmet need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Documenting processes to help new employees as well as standardizing processes for existing staff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Core program process</a:t>
            </a:r>
          </a:p>
          <a:p>
            <a:pPr marL="118872" indent="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118872" indent="0">
              <a:buNone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Recreation Program Development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Alignment of programs with changing demographics </a:t>
            </a:r>
          </a:p>
          <a:p>
            <a:pPr>
              <a:defRPr/>
            </a:pPr>
            <a:r>
              <a:rPr lang="en-US" dirty="0" smtClean="0"/>
              <a:t>Other providers in the marketplace</a:t>
            </a:r>
          </a:p>
          <a:p>
            <a:pPr>
              <a:defRPr/>
            </a:pPr>
            <a:r>
              <a:rPr lang="en-US" dirty="0" smtClean="0"/>
              <a:t>Trend/innovation process </a:t>
            </a:r>
          </a:p>
          <a:p>
            <a:pPr>
              <a:defRPr/>
            </a:pPr>
            <a:r>
              <a:rPr lang="en-US" dirty="0" smtClean="0"/>
              <a:t>Eradicate the status quo</a:t>
            </a:r>
          </a:p>
          <a:p>
            <a:pPr>
              <a:defRPr/>
            </a:pPr>
            <a:r>
              <a:rPr lang="en-US" dirty="0" smtClean="0"/>
              <a:t>Marketing strategies</a:t>
            </a:r>
          </a:p>
          <a:p>
            <a:pPr>
              <a:defRPr/>
            </a:pPr>
            <a:r>
              <a:rPr lang="en-US" dirty="0"/>
              <a:t>Measuring success</a:t>
            </a:r>
          </a:p>
          <a:p>
            <a:pPr marL="118872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9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Recreation Program Development: Core Program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program has been provided for a long period of time (or, more recent trend)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Offered three-four sessions per year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Wide demographic appeal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Includes 5% of more of recreation budget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Includes a tiered level of skill development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Requires full time staff to manage the program area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Has strong social value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 level of customer interface exists</a:t>
            </a:r>
          </a:p>
          <a:p>
            <a:pPr lvl="0"/>
            <a:r>
              <a:rPr lang="en-US" sz="2400" dirty="0" smtClean="0">
                <a:latin typeface="Calibri" pitchFamily="34" charset="0"/>
                <a:cs typeface="Calibri" pitchFamily="34" charset="0"/>
              </a:rPr>
              <a:t>High partnering capability</a:t>
            </a:r>
          </a:p>
          <a:p>
            <a:pPr marL="118872" lvl="0" indent="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Outcomes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Impact</a:t>
            </a:r>
          </a:p>
          <a:p>
            <a:pPr lvl="1"/>
            <a:r>
              <a:rPr lang="en-US" dirty="0" smtClean="0"/>
              <a:t>Repeat customers</a:t>
            </a:r>
          </a:p>
          <a:p>
            <a:pPr lvl="1"/>
            <a:r>
              <a:rPr lang="en-US" dirty="0" smtClean="0"/>
              <a:t>Participant feedback</a:t>
            </a:r>
          </a:p>
          <a:p>
            <a:pPr lvl="1"/>
            <a:r>
              <a:rPr lang="en-US" dirty="0" smtClean="0"/>
              <a:t>Supervisor observations</a:t>
            </a:r>
          </a:p>
          <a:p>
            <a:pPr lvl="1"/>
            <a:endParaRPr lang="en-US" dirty="0"/>
          </a:p>
          <a:p>
            <a:r>
              <a:rPr lang="en-US" dirty="0" smtClean="0"/>
              <a:t>Financial Success</a:t>
            </a:r>
          </a:p>
          <a:p>
            <a:pPr lvl="1"/>
            <a:r>
              <a:rPr lang="en-US" dirty="0" smtClean="0"/>
              <a:t>Revenue growth</a:t>
            </a:r>
          </a:p>
          <a:p>
            <a:pPr lvl="1"/>
            <a:r>
              <a:rPr lang="en-US" dirty="0" smtClean="0"/>
              <a:t>Participant growth</a:t>
            </a:r>
          </a:p>
          <a:p>
            <a:pPr lvl="1"/>
            <a:r>
              <a:rPr lang="en-US" dirty="0" smtClean="0"/>
              <a:t>Meeting cost recovery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5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Outcomes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Community Impact</a:t>
            </a:r>
          </a:p>
          <a:p>
            <a:pPr lvl="1"/>
            <a:r>
              <a:rPr lang="en-US" dirty="0" smtClean="0"/>
              <a:t>Improve the community?</a:t>
            </a:r>
          </a:p>
          <a:p>
            <a:pPr lvl="1"/>
            <a:r>
              <a:rPr lang="en-US" dirty="0" smtClean="0"/>
              <a:t>Collaborative/partners</a:t>
            </a:r>
          </a:p>
          <a:p>
            <a:pPr lvl="1"/>
            <a:r>
              <a:rPr lang="en-US" dirty="0" smtClean="0"/>
              <a:t>Community reach (broad or narrow)</a:t>
            </a:r>
          </a:p>
          <a:p>
            <a:r>
              <a:rPr lang="en-US" dirty="0" smtClean="0"/>
              <a:t>Leverage</a:t>
            </a:r>
          </a:p>
          <a:p>
            <a:pPr lvl="1"/>
            <a:r>
              <a:rPr lang="en-US" dirty="0" smtClean="0"/>
              <a:t>Enhances PR</a:t>
            </a:r>
          </a:p>
          <a:p>
            <a:pPr lvl="1"/>
            <a:r>
              <a:rPr lang="en-US" dirty="0" smtClean="0"/>
              <a:t>Feeds into other programs</a:t>
            </a:r>
          </a:p>
          <a:p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Supply of other providers</a:t>
            </a:r>
          </a:p>
          <a:p>
            <a:pPr lvl="1"/>
            <a:r>
              <a:rPr lang="en-US" dirty="0" smtClean="0"/>
              <a:t>Prices compared to others</a:t>
            </a:r>
          </a:p>
          <a:p>
            <a:pPr lvl="1"/>
            <a:r>
              <a:rPr lang="en-US" dirty="0" smtClean="0"/>
              <a:t>Program differentiation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8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Recreation Programming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4267201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2800" dirty="0" smtClean="0"/>
              <a:t>What are the cultural elements that need to be in place to support innovative recreation programming?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52960"/>
            <a:ext cx="4527746" cy="284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42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888</TotalTime>
  <Words>1223</Words>
  <Application>Microsoft Office PowerPoint</Application>
  <PresentationFormat>On-screen Show (4:3)</PresentationFormat>
  <Paragraphs>369</Paragraphs>
  <Slides>36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Module</vt:lpstr>
      <vt:lpstr>Innovative Recreation Programming    75th Annual Vermont Conference on Recreation  October, 2018    Barbara Heller Heller and Heller Consulting </vt:lpstr>
      <vt:lpstr>Session Outline</vt:lpstr>
      <vt:lpstr>Program Development</vt:lpstr>
      <vt:lpstr>Recreation Program Development</vt:lpstr>
      <vt:lpstr>Recreation Program Development</vt:lpstr>
      <vt:lpstr>Recreation Program Development: Core Program Definition</vt:lpstr>
      <vt:lpstr>Program Outcomes Matrix</vt:lpstr>
      <vt:lpstr>Program Outcomes Matrix</vt:lpstr>
      <vt:lpstr>Recreation Programming Innovation</vt:lpstr>
      <vt:lpstr>Operational Excellence</vt:lpstr>
      <vt:lpstr>Recreation Program Operational Excellence</vt:lpstr>
      <vt:lpstr>Recreation Program Operational Excellence (contd.)</vt:lpstr>
      <vt:lpstr>Program Categories</vt:lpstr>
      <vt:lpstr> Annual Review Process </vt:lpstr>
      <vt:lpstr>Recreation Program Development: Lifecycle Analysis</vt:lpstr>
      <vt:lpstr>Repurchase Intent</vt:lpstr>
      <vt:lpstr>Discussion Questions</vt:lpstr>
      <vt:lpstr>Marketing Support</vt:lpstr>
      <vt:lpstr>Discussion</vt:lpstr>
      <vt:lpstr>Marketing</vt:lpstr>
      <vt:lpstr>Pricing</vt:lpstr>
      <vt:lpstr>Typical Approaches to Pricing</vt:lpstr>
      <vt:lpstr>More Sophisticated Management Model for Pricing</vt:lpstr>
      <vt:lpstr>Pricing Template</vt:lpstr>
      <vt:lpstr>Evaluation Processes</vt:lpstr>
      <vt:lpstr>Evaluation Processes</vt:lpstr>
      <vt:lpstr>Customer Satisfaction Measurement</vt:lpstr>
      <vt:lpstr>Participation in Recreation Programs</vt:lpstr>
      <vt:lpstr>PowerPoint Presentation</vt:lpstr>
      <vt:lpstr>PowerPoint Presentation</vt:lpstr>
      <vt:lpstr>Barriers to Participation</vt:lpstr>
      <vt:lpstr>Examples of Performance Measures</vt:lpstr>
      <vt:lpstr>Examples of Performance Measures (contd.)</vt:lpstr>
      <vt:lpstr>Observations from Nationwide Program Assessments</vt:lpstr>
      <vt:lpstr>PROGRAM TRENDS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Didn’t My Program Run? Effective Programming</dc:title>
  <dc:creator>USER</dc:creator>
  <cp:lastModifiedBy>Barbara Heller</cp:lastModifiedBy>
  <cp:revision>55</cp:revision>
  <dcterms:created xsi:type="dcterms:W3CDTF">2009-12-21T20:59:55Z</dcterms:created>
  <dcterms:modified xsi:type="dcterms:W3CDTF">2018-09-23T20:50:36Z</dcterms:modified>
</cp:coreProperties>
</file>