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amp;ehk=3DfxbvDp8ndpBgJAfx3WpA&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2" r:id="rId6"/>
    <p:sldId id="270" r:id="rId7"/>
    <p:sldId id="271" r:id="rId8"/>
    <p:sldId id="272" r:id="rId9"/>
    <p:sldId id="273" r:id="rId10"/>
    <p:sldId id="276"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00"/>
    <a:srgbClr val="FF33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27593" autoAdjust="0"/>
  </p:normalViewPr>
  <p:slideViewPr>
    <p:cSldViewPr snapToGrid="0">
      <p:cViewPr varScale="1">
        <p:scale>
          <a:sx n="20" d="100"/>
          <a:sy n="20" d="100"/>
        </p:scale>
        <p:origin x="118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B594C-D79F-42F0-ABC4-4A56D778842F}"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94D14-1690-4DB0-B2E2-690D8FE9E57C}" type="slidenum">
              <a:rPr lang="en-US" smtClean="0"/>
              <a:t>‹#›</a:t>
            </a:fld>
            <a:endParaRPr lang="en-US"/>
          </a:p>
        </p:txBody>
      </p:sp>
    </p:spTree>
    <p:extLst>
      <p:ext uri="{BB962C8B-B14F-4D97-AF65-F5344CB8AC3E}">
        <p14:creationId xmlns:p14="http://schemas.microsoft.com/office/powerpoint/2010/main" val="213301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ealthvermont.gov/pubs/healthdisparities/stres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1</a:t>
            </a:fld>
            <a:endParaRPr lang="en-US"/>
          </a:p>
        </p:txBody>
      </p:sp>
    </p:spTree>
    <p:extLst>
      <p:ext uri="{BB962C8B-B14F-4D97-AF65-F5344CB8AC3E}">
        <p14:creationId xmlns:p14="http://schemas.microsoft.com/office/powerpoint/2010/main" val="235061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Vermont is ranked as one of the healthiest states in the nation, these representative numbers are not seen in Rutland County, which currently suffers from high obesity rates across all ages, with 32% of the population considered obese (VT Department of Health 2015 Cancer Fact Sheet). Additionally, childhood obesity continues to plague the country and Rutland exemplifies this issue. “Of children age 2-5 participating in WIC in 2012 through the Rutland District Office, while only 13 percent are considered obese (BMI &gt; 95th percentile for age and gender), this is the highest in the state. Many children who are overweight have high cholesterol and blood pressure levels, risk factors for heart disease.”(Vermont Department of Health 2012 Obesity in WIC Children Age 2-5).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factors that contribute to physical inactivity in the community; including sedentary lifestyles and the correlation of low income with physical inactivity. In 2011, student grades 9-12 reported that on an average school day they used the computer for non-school activities, watched television or played video games for increasingly more time. In Rutland County, the percent of students engaging in these activities for 3 or more hours per day was 40% higher than the statewide rates. (Vermont Youth Risk Behavior Survey 2011, Vermont Department of Health, State and Rutland County). The CDC’ s Community Health Profile reports that 20.4% adults in Rutland County report no leisure time physical activity.</a:t>
            </a:r>
          </a:p>
          <a:p>
            <a:endParaRPr lang="en-US" dirty="0"/>
          </a:p>
          <a:p>
            <a:r>
              <a:rPr lang="en-US" sz="1200" kern="1200" dirty="0">
                <a:solidFill>
                  <a:schemeClr val="tx1"/>
                </a:solidFill>
                <a:effectLst/>
                <a:latin typeface="+mn-lt"/>
                <a:ea typeface="+mn-ea"/>
                <a:cs typeface="+mn-cs"/>
              </a:rPr>
              <a:t>“Time and again, studies have demonstrated the “medicinal” impact of outdoor exercise. These studies emphasize the feeling of revitalization, along with decreases in tension, anger, and depression that come with physical activity in natural environments” (NRPA “Prescribing Parks for Better Health Success Stories”, p 3.) This, in turn, alleviates  healthcare costs, particularly through its positive effects on chronic illnesses. </a:t>
            </a:r>
          </a:p>
          <a:p>
            <a:r>
              <a:rPr lang="en-US" sz="1200" kern="1200" dirty="0">
                <a:solidFill>
                  <a:schemeClr val="tx1"/>
                </a:solidFill>
                <a:effectLst/>
                <a:latin typeface="+mn-lt"/>
                <a:ea typeface="+mn-ea"/>
                <a:cs typeface="+mn-cs"/>
              </a:rPr>
              <a:t>As of 2010, VT reported depression rates of 22%. People with lower incomes or with less education report depression more often than those with a higher socioeconomic status. “People with high rates of depression also often have higher rates of other health problems. Among adult Vermonters: 27% who are depressed report having fair or poor health, compared to 5% of those without depression.</a:t>
            </a:r>
          </a:p>
          <a:p>
            <a:r>
              <a:rPr lang="en-US" sz="1200" kern="1200" dirty="0">
                <a:solidFill>
                  <a:schemeClr val="tx1"/>
                </a:solidFill>
                <a:effectLst/>
                <a:latin typeface="+mn-lt"/>
                <a:ea typeface="+mn-ea"/>
                <a:cs typeface="+mn-cs"/>
              </a:rPr>
              <a:t>54% who are depressed have a chronic disease (asthma, lung disease, cancer, diabetes,</a:t>
            </a:r>
          </a:p>
          <a:p>
            <a:r>
              <a:rPr lang="en-US" sz="1200" kern="1200" dirty="0">
                <a:solidFill>
                  <a:schemeClr val="tx1"/>
                </a:solidFill>
                <a:effectLst/>
                <a:latin typeface="+mn-lt"/>
                <a:ea typeface="+mn-ea"/>
                <a:cs typeface="+mn-cs"/>
              </a:rPr>
              <a:t>obesity, or heart disease), compared to 35% of the those without depression.</a:t>
            </a:r>
          </a:p>
          <a:p>
            <a:r>
              <a:rPr lang="en-US" sz="1200" kern="1200" dirty="0">
                <a:solidFill>
                  <a:schemeClr val="tx1"/>
                </a:solidFill>
                <a:effectLst/>
                <a:latin typeface="+mn-lt"/>
                <a:ea typeface="+mn-ea"/>
                <a:cs typeface="+mn-cs"/>
              </a:rPr>
              <a:t>Smoking prevalence among adults who also report depression is 31%, compared to</a:t>
            </a:r>
          </a:p>
          <a:p>
            <a:r>
              <a:rPr lang="en-US" sz="1200" kern="1200">
                <a:solidFill>
                  <a:schemeClr val="tx1"/>
                </a:solidFill>
                <a:effectLst/>
                <a:latin typeface="+mn-lt"/>
                <a:ea typeface="+mn-ea"/>
                <a:cs typeface="+mn-cs"/>
              </a:rPr>
              <a:t>17% statewide.” (</a:t>
            </a:r>
            <a:r>
              <a:rPr lang="en-US" sz="1200" u="sng" kern="1200">
                <a:solidFill>
                  <a:schemeClr val="tx1"/>
                </a:solidFill>
                <a:effectLst/>
                <a:latin typeface="+mn-lt"/>
                <a:ea typeface="+mn-ea"/>
                <a:cs typeface="+mn-cs"/>
                <a:hlinkClick r:id="rId3"/>
              </a:rPr>
              <a:t>http://healthvermont.gov/pubs/healthdisparities/stress.pdf</a:t>
            </a:r>
            <a:r>
              <a:rPr lang="en-US" sz="1200" kern="1200">
                <a:solidFill>
                  <a:schemeClr val="tx1"/>
                </a:solidFill>
                <a:effectLst/>
                <a:latin typeface="+mn-lt"/>
                <a:ea typeface="+mn-ea"/>
                <a:cs typeface="+mn-cs"/>
              </a:rPr>
              <a:t>)</a:t>
            </a:r>
          </a:p>
          <a:p>
            <a:endParaRPr lang="en-US" dirty="0"/>
          </a:p>
          <a:p>
            <a:endParaRPr lang="en-US" dirty="0"/>
          </a:p>
          <a:p>
            <a:r>
              <a:rPr lang="en-US" dirty="0"/>
              <a:t>6 in 10 Vermont Adults are either obese or overweight. 25%of Vermonters are overweight</a:t>
            </a:r>
          </a:p>
          <a:p>
            <a:r>
              <a:rPr lang="en-US" dirty="0"/>
              <a:t>Overweight and obesity, defined as body mass indexes of 25 and 30 or higher, respectively, are known to increase the risk of conditions such as type 2 diabetes, some cancers (i.e. breast and colon), hypertension, coronary heart disease, stroke, and osteoarthritis. </a:t>
            </a:r>
          </a:p>
          <a:p>
            <a:endParaRPr lang="en-US" dirty="0"/>
          </a:p>
          <a:p>
            <a:r>
              <a:rPr lang="en-US" dirty="0"/>
              <a:t>Obesity is estimated to result in approximately $147 billion dollars in medical costs annually (2008 dollars) in the U.S.1 . CDC</a:t>
            </a:r>
          </a:p>
          <a:p>
            <a:r>
              <a:rPr lang="en-US" dirty="0"/>
              <a:t>Community health assessments every 3 years – one in 18</a:t>
            </a:r>
          </a:p>
          <a:p>
            <a:r>
              <a:rPr lang="en-US" dirty="0"/>
              <a:t>Mental and Physical Health</a:t>
            </a:r>
          </a:p>
          <a:p>
            <a:endParaRPr lang="en-US" dirty="0"/>
          </a:p>
          <a:p>
            <a:r>
              <a:rPr lang="en-US" dirty="0"/>
              <a:t>Child and Adult</a:t>
            </a:r>
          </a:p>
        </p:txBody>
      </p:sp>
      <p:sp>
        <p:nvSpPr>
          <p:cNvPr id="4" name="Slide Number Placeholder 3"/>
          <p:cNvSpPr>
            <a:spLocks noGrp="1"/>
          </p:cNvSpPr>
          <p:nvPr>
            <p:ph type="sldNum" sz="quarter" idx="10"/>
          </p:nvPr>
        </p:nvSpPr>
        <p:spPr/>
        <p:txBody>
          <a:bodyPr/>
          <a:lstStyle/>
          <a:p>
            <a:fld id="{BCB94D14-1690-4DB0-B2E2-690D8FE9E57C}" type="slidenum">
              <a:rPr lang="en-US" smtClean="0"/>
              <a:t>5</a:t>
            </a:fld>
            <a:endParaRPr lang="en-US"/>
          </a:p>
        </p:txBody>
      </p:sp>
    </p:spTree>
    <p:extLst>
      <p:ext uri="{BB962C8B-B14F-4D97-AF65-F5344CB8AC3E}">
        <p14:creationId xmlns:p14="http://schemas.microsoft.com/office/powerpoint/2010/main" val="79765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6</a:t>
            </a:fld>
            <a:endParaRPr lang="en-US"/>
          </a:p>
        </p:txBody>
      </p:sp>
    </p:spTree>
    <p:extLst>
      <p:ext uri="{BB962C8B-B14F-4D97-AF65-F5344CB8AC3E}">
        <p14:creationId xmlns:p14="http://schemas.microsoft.com/office/powerpoint/2010/main" val="75109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VT State Parks Rx came to be</a:t>
            </a:r>
          </a:p>
          <a:p>
            <a:pPr marL="628650" lvl="1" indent="-171450">
              <a:buFont typeface="Arial" panose="020B0604020202020204" pitchFamily="34" charset="0"/>
              <a:buChar char="•"/>
            </a:pPr>
            <a:r>
              <a:rPr lang="en-US" dirty="0"/>
              <a:t>Started in 2014</a:t>
            </a:r>
          </a:p>
          <a:p>
            <a:pPr marL="628650" lvl="1" indent="-171450">
              <a:buFont typeface="Arial" panose="020B0604020202020204" pitchFamily="34" charset="0"/>
              <a:buChar char="•"/>
            </a:pPr>
            <a:r>
              <a:rPr lang="en-US" dirty="0"/>
              <a:t>Attempted to partner with insurance industry</a:t>
            </a:r>
          </a:p>
          <a:p>
            <a:pPr marL="628650" lvl="1" indent="-171450">
              <a:buFont typeface="Arial" panose="020B0604020202020204" pitchFamily="34" charset="0"/>
              <a:buChar char="•"/>
            </a:pPr>
            <a:r>
              <a:rPr lang="en-US" dirty="0"/>
              <a:t>Did a year of research</a:t>
            </a:r>
          </a:p>
          <a:p>
            <a:pPr marL="628650" lvl="1" indent="-171450">
              <a:buFont typeface="Arial" panose="020B0604020202020204" pitchFamily="34" charset="0"/>
              <a:buChar char="•"/>
            </a:pPr>
            <a:r>
              <a:rPr lang="en-US" dirty="0"/>
              <a:t>Currently partnering with Governor’s Council on Physical Fitness</a:t>
            </a:r>
          </a:p>
          <a:p>
            <a:r>
              <a:rPr lang="en-US" dirty="0"/>
              <a:t>Success and value of the program</a:t>
            </a:r>
          </a:p>
          <a:p>
            <a:pPr marL="628650" lvl="1" indent="-171450">
              <a:buFont typeface="Arial" panose="020B0604020202020204" pitchFamily="34" charset="0"/>
              <a:buChar char="•"/>
            </a:pPr>
            <a:r>
              <a:rPr lang="en-US" dirty="0"/>
              <a:t>Part of value is simply to reinforce message; media likes the concept</a:t>
            </a:r>
          </a:p>
          <a:p>
            <a:pPr marL="628650" lvl="1" indent="-171450">
              <a:buFont typeface="Arial" panose="020B0604020202020204" pitchFamily="34" charset="0"/>
              <a:buChar char="•"/>
            </a:pPr>
            <a:r>
              <a:rPr lang="en-US" dirty="0"/>
              <a:t>In order to be successful it needed to be unobtrusive to doctors; simple, quick</a:t>
            </a:r>
          </a:p>
          <a:p>
            <a:pPr marL="628650" lvl="1" indent="-171450">
              <a:buFont typeface="Arial" panose="020B0604020202020204" pitchFamily="34" charset="0"/>
              <a:buChar char="•"/>
            </a:pPr>
            <a:r>
              <a:rPr lang="en-US" dirty="0"/>
              <a:t>10000 issued in 2017 ; about 1000 turned in; while the numbers are not high we still consider it a success</a:t>
            </a:r>
          </a:p>
          <a:p>
            <a:endParaRPr lang="en-US" dirty="0"/>
          </a:p>
          <a:p>
            <a:r>
              <a:rPr lang="en-US" dirty="0">
                <a:highlight>
                  <a:srgbClr val="FFFF00"/>
                </a:highlight>
              </a:rPr>
              <a:t>Connections with other parts of presentation</a:t>
            </a:r>
          </a:p>
          <a:p>
            <a:r>
              <a:rPr lang="en-US" dirty="0">
                <a:highlight>
                  <a:srgbClr val="FFFF00"/>
                </a:highlight>
              </a:rPr>
              <a:t>Suggestion connect with physician already in the program (where is this list )?</a:t>
            </a:r>
          </a:p>
          <a:p>
            <a:r>
              <a:rPr lang="en-US" dirty="0">
                <a:highlight>
                  <a:srgbClr val="FFFF00"/>
                </a:highlight>
              </a:rPr>
              <a:t>Do we track what doctor prescribed the scripts that were turned in?</a:t>
            </a:r>
          </a:p>
        </p:txBody>
      </p:sp>
      <p:sp>
        <p:nvSpPr>
          <p:cNvPr id="4" name="Slide Number Placeholder 3"/>
          <p:cNvSpPr>
            <a:spLocks noGrp="1"/>
          </p:cNvSpPr>
          <p:nvPr>
            <p:ph type="sldNum" sz="quarter" idx="10"/>
          </p:nvPr>
        </p:nvSpPr>
        <p:spPr/>
        <p:txBody>
          <a:bodyPr/>
          <a:lstStyle/>
          <a:p>
            <a:fld id="{BCB94D14-1690-4DB0-B2E2-690D8FE9E57C}" type="slidenum">
              <a:rPr lang="en-US" smtClean="0"/>
              <a:t>7</a:t>
            </a:fld>
            <a:endParaRPr lang="en-US"/>
          </a:p>
        </p:txBody>
      </p:sp>
    </p:spTree>
    <p:extLst>
      <p:ext uri="{BB962C8B-B14F-4D97-AF65-F5344CB8AC3E}">
        <p14:creationId xmlns:p14="http://schemas.microsoft.com/office/powerpoint/2010/main" val="32767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other Park Models </a:t>
            </a:r>
          </a:p>
          <a:p>
            <a:pPr marL="628650" lvl="1" indent="-171450">
              <a:buFont typeface="Arial" panose="020B0604020202020204" pitchFamily="34" charset="0"/>
              <a:buChar char="•"/>
            </a:pPr>
            <a:r>
              <a:rPr lang="en-US" dirty="0"/>
              <a:t>Can we provide them with a link to this info?  Is it on our grant?  Can we </a:t>
            </a:r>
          </a:p>
          <a:p>
            <a:pPr marL="628650" lvl="1" indent="-171450">
              <a:buFont typeface="Arial" panose="020B0604020202020204" pitchFamily="34" charset="0"/>
              <a:buChar char="•"/>
            </a:pPr>
            <a:r>
              <a:rPr lang="en-US" dirty="0"/>
              <a:t>Speak to other ParkRx folks</a:t>
            </a:r>
          </a:p>
          <a:p>
            <a:pPr marL="1085850" lvl="2" indent="-171450">
              <a:buFont typeface="Arial" panose="020B0604020202020204" pitchFamily="34" charset="0"/>
              <a:buChar char="•"/>
            </a:pPr>
            <a:r>
              <a:rPr lang="en-US" dirty="0"/>
              <a:t>Successes and failures</a:t>
            </a:r>
          </a:p>
          <a:p>
            <a:pPr marL="1085850" lvl="2" indent="-171450">
              <a:buFont typeface="Arial" panose="020B0604020202020204" pitchFamily="34" charset="0"/>
              <a:buChar char="•"/>
            </a:pPr>
            <a:r>
              <a:rPr lang="en-US" dirty="0"/>
              <a:t>How to structure incentives</a:t>
            </a:r>
          </a:p>
          <a:p>
            <a:r>
              <a:rPr lang="en-US" dirty="0"/>
              <a:t>Advisory Team</a:t>
            </a:r>
          </a:p>
          <a:p>
            <a:pPr marL="628650" lvl="1" indent="-171450">
              <a:buFont typeface="Arial" panose="020B0604020202020204" pitchFamily="34" charset="0"/>
              <a:buChar char="•"/>
            </a:pPr>
            <a:r>
              <a:rPr lang="en-US" dirty="0"/>
              <a:t>Should include health department</a:t>
            </a:r>
          </a:p>
          <a:p>
            <a:pPr marL="628650" lvl="1" indent="-171450">
              <a:buFont typeface="Arial" panose="020B0604020202020204" pitchFamily="34" charset="0"/>
              <a:buChar char="•"/>
            </a:pPr>
            <a:r>
              <a:rPr lang="en-US" dirty="0"/>
              <a:t>Can help set structure of program</a:t>
            </a:r>
          </a:p>
          <a:p>
            <a:pPr marL="628650" lvl="1" indent="-171450">
              <a:buFont typeface="Arial" panose="020B0604020202020204" pitchFamily="34" charset="0"/>
              <a:buChar char="•"/>
            </a:pPr>
            <a:r>
              <a:rPr lang="en-US" dirty="0"/>
              <a:t>Connections with funder</a:t>
            </a:r>
          </a:p>
          <a:p>
            <a:pPr marL="628650" lvl="1" indent="-171450">
              <a:buFont typeface="Arial" panose="020B0604020202020204" pitchFamily="34" charset="0"/>
              <a:buChar char="•"/>
            </a:pPr>
            <a:r>
              <a:rPr lang="en-US" dirty="0"/>
              <a:t>Connections with incentive providers</a:t>
            </a:r>
          </a:p>
          <a:p>
            <a:pPr marL="628650" lvl="1" indent="-171450">
              <a:buFont typeface="Arial" panose="020B0604020202020204" pitchFamily="34" charset="0"/>
              <a:buChar char="•"/>
            </a:pPr>
            <a:r>
              <a:rPr lang="en-US" dirty="0"/>
              <a:t>Good way to get message out</a:t>
            </a:r>
          </a:p>
          <a:p>
            <a:r>
              <a:rPr lang="en-US" dirty="0"/>
              <a:t>Funding</a:t>
            </a:r>
          </a:p>
          <a:p>
            <a:pPr marL="628650" lvl="1" indent="-171450">
              <a:buFont typeface="Arial" panose="020B0604020202020204" pitchFamily="34" charset="0"/>
              <a:buChar char="•"/>
            </a:pPr>
            <a:r>
              <a:rPr lang="en-US" dirty="0"/>
              <a:t>Federally qualified health care providers need to give back to community; many do so thru grants to keep their non profit status</a:t>
            </a:r>
          </a:p>
          <a:p>
            <a:pPr marL="628650" lvl="1" indent="-171450">
              <a:buFont typeface="Arial" panose="020B0604020202020204" pitchFamily="34" charset="0"/>
              <a:buChar char="•"/>
            </a:pPr>
            <a:r>
              <a:rPr lang="en-US" dirty="0"/>
              <a:t>Rutland Regional Medical Center uses the </a:t>
            </a:r>
            <a:r>
              <a:rPr lang="en-US" dirty="0" err="1"/>
              <a:t>Bouse</a:t>
            </a:r>
            <a:r>
              <a:rPr lang="en-US" dirty="0"/>
              <a:t> grant</a:t>
            </a:r>
          </a:p>
          <a:p>
            <a:pPr marL="628650" lvl="1" indent="-171450">
              <a:buFont typeface="Arial" panose="020B0604020202020204" pitchFamily="34" charset="0"/>
              <a:buChar char="•"/>
            </a:pPr>
            <a:r>
              <a:rPr lang="en-US" dirty="0"/>
              <a:t>How about Insurance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Existing Programs that interface with providers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Riding coat tails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Healthcare Shares</a:t>
            </a:r>
          </a:p>
          <a:p>
            <a:r>
              <a:rPr lang="en-US" dirty="0"/>
              <a:t>Partners</a:t>
            </a:r>
          </a:p>
          <a:p>
            <a:pPr marL="628650" lvl="1" indent="-171450">
              <a:buFont typeface="Arial" panose="020B0604020202020204" pitchFamily="34" charset="0"/>
              <a:buChar char="•"/>
            </a:pPr>
            <a:r>
              <a:rPr lang="en-US" dirty="0"/>
              <a:t>State Parks</a:t>
            </a:r>
          </a:p>
          <a:p>
            <a:pPr marL="628650" lvl="1" indent="-171450">
              <a:buFont typeface="Arial" panose="020B0604020202020204" pitchFamily="34" charset="0"/>
              <a:buChar char="•"/>
            </a:pPr>
            <a:r>
              <a:rPr lang="en-US" dirty="0"/>
              <a:t>Other entities who have partnered with healthcare providers</a:t>
            </a:r>
          </a:p>
          <a:p>
            <a:r>
              <a:rPr lang="en-US" dirty="0"/>
              <a:t>Motivated Healthcare Providers</a:t>
            </a:r>
          </a:p>
          <a:p>
            <a:pPr marL="628650" lvl="1" indent="-171450">
              <a:buFont typeface="Arial" panose="020B0604020202020204" pitchFamily="34" charset="0"/>
              <a:buChar char="•"/>
            </a:pPr>
            <a:r>
              <a:rPr lang="en-US" dirty="0"/>
              <a:t>Might need to educate on need – we presented to them....</a:t>
            </a:r>
          </a:p>
          <a:p>
            <a:pPr marL="628650" lvl="1" indent="-171450">
              <a:buFont typeface="Arial" panose="020B0604020202020204" pitchFamily="34" charset="0"/>
              <a:buChar char="•"/>
            </a:pPr>
            <a:r>
              <a:rPr lang="en-US" dirty="0"/>
              <a:t>Borrowed connections from Food Share</a:t>
            </a:r>
          </a:p>
          <a:p>
            <a:pPr marL="628650" lvl="1" indent="-171450">
              <a:buFont typeface="Arial" panose="020B0604020202020204" pitchFamily="34" charset="0"/>
              <a:buChar char="•"/>
            </a:pPr>
            <a:r>
              <a:rPr lang="en-US" dirty="0"/>
              <a:t>Some </a:t>
            </a:r>
            <a:r>
              <a:rPr lang="en-US" dirty="0" err="1"/>
              <a:t>heathcare</a:t>
            </a:r>
            <a:r>
              <a:rPr lang="en-US" dirty="0"/>
              <a:t> providers may be motivated by QI programs in the medical field</a:t>
            </a:r>
          </a:p>
          <a:p>
            <a:pPr marL="1085850" lvl="2" indent="-171450">
              <a:buFont typeface="Arial" panose="020B0604020202020204" pitchFamily="34" charset="0"/>
              <a:buChar char="•"/>
            </a:pPr>
            <a:r>
              <a:rPr lang="en-US" dirty="0"/>
              <a:t>May be based on what happens to patients after they leave hospital </a:t>
            </a:r>
          </a:p>
          <a:p>
            <a:pPr marL="1085850" lvl="2" indent="-171450">
              <a:buFont typeface="Arial" panose="020B0604020202020204" pitchFamily="34" charset="0"/>
              <a:buChar char="•"/>
            </a:pPr>
            <a:r>
              <a:rPr lang="en-US" dirty="0"/>
              <a:t>With a little follow up in your you may be able to allow providers to recoup more costs</a:t>
            </a:r>
          </a:p>
          <a:p>
            <a:r>
              <a:rPr lang="en-US" dirty="0"/>
              <a:t>Outreach Materials</a:t>
            </a:r>
          </a:p>
          <a:p>
            <a:pPr marL="628650" lvl="1" indent="-171450">
              <a:buFont typeface="Arial" panose="020B0604020202020204" pitchFamily="34" charset="0"/>
              <a:buChar char="•"/>
            </a:pPr>
            <a:r>
              <a:rPr lang="en-US" dirty="0"/>
              <a:t>Maps</a:t>
            </a:r>
          </a:p>
          <a:p>
            <a:pPr marL="628650" lvl="1" indent="-171450">
              <a:buFont typeface="Arial" panose="020B0604020202020204" pitchFamily="34" charset="0"/>
              <a:buChar char="•"/>
            </a:pPr>
            <a:r>
              <a:rPr lang="en-US" dirty="0"/>
              <a:t>Info cards</a:t>
            </a:r>
          </a:p>
          <a:p>
            <a:pPr marL="628650" lvl="1" indent="-171450">
              <a:buFont typeface="Arial" panose="020B0604020202020204" pitchFamily="34" charset="0"/>
              <a:buChar char="•"/>
            </a:pPr>
            <a:r>
              <a:rPr lang="en-US" dirty="0"/>
              <a:t>Registration card</a:t>
            </a:r>
          </a:p>
          <a:p>
            <a:pPr marL="628650" lvl="1" indent="-171450">
              <a:buFont typeface="Arial" panose="020B0604020202020204" pitchFamily="34" charset="0"/>
              <a:buChar char="•"/>
            </a:pPr>
            <a:r>
              <a:rPr lang="en-US" dirty="0"/>
              <a:t>Rutland Rec had a graphic artist on retainer</a:t>
            </a:r>
          </a:p>
          <a:p>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8</a:t>
            </a:fld>
            <a:endParaRPr lang="en-US"/>
          </a:p>
        </p:txBody>
      </p:sp>
    </p:spTree>
    <p:extLst>
      <p:ext uri="{BB962C8B-B14F-4D97-AF65-F5344CB8AC3E}">
        <p14:creationId xmlns:p14="http://schemas.microsoft.com/office/powerpoint/2010/main" val="35122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Rutland Parks Rx works:</a:t>
            </a:r>
          </a:p>
          <a:p>
            <a:endParaRPr lang="en-US" dirty="0"/>
          </a:p>
          <a:p>
            <a:pPr marL="171450" indent="-171450">
              <a:buFont typeface="Arial" panose="020B0604020202020204" pitchFamily="34" charset="0"/>
              <a:buChar char="•"/>
            </a:pPr>
            <a:r>
              <a:rPr lang="en-US" dirty="0"/>
              <a:t>Grant language says for both adults and kids</a:t>
            </a:r>
          </a:p>
          <a:p>
            <a:pPr marL="171450" indent="-171450">
              <a:buFont typeface="Arial" panose="020B0604020202020204" pitchFamily="34" charset="0"/>
              <a:buChar char="•"/>
            </a:pPr>
            <a:r>
              <a:rPr lang="en-US" dirty="0"/>
              <a:t>Target audience is adults with 150 min or less physical activity</a:t>
            </a:r>
          </a:p>
          <a:p>
            <a:pPr marL="171450" indent="-171450">
              <a:buFont typeface="Arial" panose="020B0604020202020204" pitchFamily="34" charset="0"/>
              <a:buChar char="•"/>
            </a:pPr>
            <a:r>
              <a:rPr lang="en-US" dirty="0"/>
              <a:t>12 week program </a:t>
            </a:r>
          </a:p>
          <a:p>
            <a:pPr marL="171450" indent="-171450">
              <a:buFont typeface="Arial" panose="020B0604020202020204" pitchFamily="34" charset="0"/>
              <a:buChar char="•"/>
            </a:pPr>
            <a:r>
              <a:rPr lang="en-US" dirty="0"/>
              <a:t>Health coach</a:t>
            </a:r>
          </a:p>
          <a:p>
            <a:pPr marL="628650" lvl="1" indent="-171450">
              <a:buFont typeface="Arial" panose="020B0604020202020204" pitchFamily="34" charset="0"/>
              <a:buChar char="•"/>
            </a:pPr>
            <a:r>
              <a:rPr lang="en-US" dirty="0"/>
              <a:t>Uses ‘Motivational Interviewing’ technique</a:t>
            </a:r>
          </a:p>
          <a:p>
            <a:pPr marL="628650" lvl="1" indent="-171450">
              <a:buFont typeface="Arial" panose="020B0604020202020204" pitchFamily="34" charset="0"/>
              <a:buChar char="•"/>
            </a:pPr>
            <a:r>
              <a:rPr lang="en-US" dirty="0"/>
              <a:t>Coach leads group walks</a:t>
            </a:r>
          </a:p>
          <a:p>
            <a:pPr marL="171450" indent="-171450">
              <a:buFont typeface="Arial" panose="020B0604020202020204" pitchFamily="34" charset="0"/>
              <a:buChar char="•"/>
            </a:pPr>
            <a:r>
              <a:rPr lang="en-US" dirty="0"/>
              <a:t>Map</a:t>
            </a:r>
          </a:p>
          <a:p>
            <a:pPr marL="171450" indent="-171450">
              <a:buFont typeface="Arial" panose="020B0604020202020204" pitchFamily="34" charset="0"/>
              <a:buChar char="•"/>
            </a:pPr>
            <a:r>
              <a:rPr lang="en-US" dirty="0"/>
              <a:t>Incentives; State Park pass, water bottle, Sensible Shoe coupon</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9</a:t>
            </a:fld>
            <a:endParaRPr lang="en-US"/>
          </a:p>
        </p:txBody>
      </p:sp>
    </p:spTree>
    <p:extLst>
      <p:ext uri="{BB962C8B-B14F-4D97-AF65-F5344CB8AC3E}">
        <p14:creationId xmlns:p14="http://schemas.microsoft.com/office/powerpoint/2010/main" val="340112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finding what we’ve learned where we are heading</a:t>
            </a:r>
          </a:p>
          <a:p>
            <a:endParaRPr lang="en-US" dirty="0"/>
          </a:p>
          <a:p>
            <a:pPr marL="171450" indent="-171450">
              <a:buFont typeface="Arial" panose="020B0604020202020204" pitchFamily="34" charset="0"/>
              <a:buChar char="•"/>
            </a:pPr>
            <a:r>
              <a:rPr lang="en-US" dirty="0"/>
              <a:t>Have not had family or kid participation....</a:t>
            </a:r>
          </a:p>
          <a:p>
            <a:pPr marL="171450" indent="-171450">
              <a:buFont typeface="Arial" panose="020B0604020202020204" pitchFamily="34" charset="0"/>
              <a:buChar char="•"/>
            </a:pPr>
            <a:r>
              <a:rPr lang="en-US" dirty="0"/>
              <a:t>Stories </a:t>
            </a:r>
          </a:p>
          <a:p>
            <a:pPr marL="171450" indent="-171450">
              <a:buFont typeface="Arial" panose="020B0604020202020204" pitchFamily="34" charset="0"/>
              <a:buChar char="•"/>
            </a:pPr>
            <a:r>
              <a:rPr lang="en-US" dirty="0"/>
              <a:t>We were told incentives were important but few are using coupons </a:t>
            </a:r>
          </a:p>
          <a:p>
            <a:pPr marL="171450" indent="-171450">
              <a:buFont typeface="Arial" panose="020B0604020202020204" pitchFamily="34" charset="0"/>
              <a:buChar char="•"/>
            </a:pPr>
            <a:r>
              <a:rPr lang="en-US" dirty="0"/>
              <a:t>Maps need improvement – how did we say? </a:t>
            </a:r>
          </a:p>
          <a:p>
            <a:pPr marL="628650" lvl="1" indent="-171450">
              <a:buFont typeface="Arial" panose="020B0604020202020204" pitchFamily="34" charset="0"/>
              <a:buChar char="•"/>
            </a:pPr>
            <a:r>
              <a:rPr lang="en-US" dirty="0"/>
              <a:t>Know your ADA accessible type trails  - very helpful</a:t>
            </a:r>
          </a:p>
          <a:p>
            <a:pPr marL="171450" indent="-171450">
              <a:buFont typeface="Arial" panose="020B0604020202020204" pitchFamily="34" charset="0"/>
              <a:buChar char="•"/>
            </a:pPr>
            <a:r>
              <a:rPr lang="en-US" dirty="0"/>
              <a:t>HIPPA</a:t>
            </a:r>
          </a:p>
          <a:p>
            <a:pPr marL="171450" indent="-171450">
              <a:buFont typeface="Arial" panose="020B0604020202020204" pitchFamily="34" charset="0"/>
              <a:buChar char="•"/>
            </a:pPr>
            <a:r>
              <a:rPr lang="en-US" dirty="0"/>
              <a:t>Only one self referral- how to handle these</a:t>
            </a:r>
          </a:p>
          <a:p>
            <a:pPr marL="171450" indent="-171450">
              <a:buFont typeface="Arial" panose="020B0604020202020204" pitchFamily="34" charset="0"/>
              <a:buChar char="•"/>
            </a:pPr>
            <a:r>
              <a:rPr lang="en-US" dirty="0"/>
              <a:t>Podiatrist with diabetes patients is a champion</a:t>
            </a:r>
          </a:p>
          <a:p>
            <a:pPr marL="171450" lvl="0" indent="-171450">
              <a:buFont typeface="Arial" panose="020B0604020202020204" pitchFamily="34" charset="0"/>
              <a:buChar char="•"/>
            </a:pPr>
            <a:r>
              <a:rPr lang="en-US" dirty="0"/>
              <a:t>Barriers</a:t>
            </a:r>
          </a:p>
          <a:p>
            <a:pPr marL="628650" lvl="1" indent="-171450">
              <a:buFont typeface="Arial" panose="020B0604020202020204" pitchFamily="34" charset="0"/>
              <a:buChar char="•"/>
            </a:pPr>
            <a:r>
              <a:rPr lang="en-US" dirty="0"/>
              <a:t>Mental health issues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Transportation to get to parks</a:t>
            </a:r>
          </a:p>
          <a:p>
            <a:pPr marL="628650" lvl="1" indent="-171450">
              <a:buFont typeface="Arial" panose="020B0604020202020204" pitchFamily="34" charset="0"/>
              <a:buChar char="•"/>
            </a:pPr>
            <a:r>
              <a:rPr lang="en-US" dirty="0"/>
              <a:t>Safety issues; some afraid to walk by themselves or be on bus by themselves</a:t>
            </a:r>
          </a:p>
          <a:p>
            <a:pPr marL="628650" lvl="1" indent="-171450">
              <a:buFont typeface="Arial" panose="020B0604020202020204" pitchFamily="34" charset="0"/>
              <a:buChar char="•"/>
            </a:pPr>
            <a:r>
              <a:rPr lang="en-US" dirty="0"/>
              <a:t>Economic issues – paying to get into state parks </a:t>
            </a:r>
          </a:p>
          <a:p>
            <a:pPr marL="1085850" lvl="2" indent="-171450">
              <a:buFont typeface="Arial" panose="020B0604020202020204" pitchFamily="34" charset="0"/>
              <a:buChar char="•"/>
            </a:pPr>
            <a:r>
              <a:rPr lang="en-US" dirty="0"/>
              <a:t>Remember Green Mountain Passport for those over 62 free day admission to parks for 3$ at town clerk</a:t>
            </a:r>
          </a:p>
          <a:p>
            <a:pPr marL="1085850" lvl="2" indent="-171450">
              <a:buFont typeface="Arial" panose="020B0604020202020204" pitchFamily="34" charset="0"/>
              <a:buChar char="•"/>
            </a:pPr>
            <a:r>
              <a:rPr lang="en-US" dirty="0"/>
              <a:t>$30 individual annual pass to Vermont State Parks</a:t>
            </a:r>
          </a:p>
          <a:p>
            <a:pPr marL="171450" lvl="0" indent="-171450">
              <a:buFont typeface="Arial" panose="020B0604020202020204" pitchFamily="34" charset="0"/>
              <a:buChar char="•"/>
            </a:pPr>
            <a:r>
              <a:rPr lang="en-US" dirty="0"/>
              <a:t>Meet people where they are </a:t>
            </a:r>
          </a:p>
          <a:p>
            <a:pPr marL="628650" lvl="1" indent="-171450">
              <a:buFont typeface="Arial" panose="020B0604020202020204" pitchFamily="34" charset="0"/>
              <a:buChar char="•"/>
            </a:pPr>
            <a:r>
              <a:rPr lang="en-US" dirty="0"/>
              <a:t>May not be in a park right off </a:t>
            </a:r>
          </a:p>
          <a:p>
            <a:pPr marL="171450" lvl="0" indent="-171450">
              <a:buFont typeface="Arial" panose="020B0604020202020204" pitchFamily="34" charset="0"/>
              <a:buChar char="•"/>
            </a:pPr>
            <a:r>
              <a:rPr lang="en-US" dirty="0"/>
              <a:t>Winter will be challenging</a:t>
            </a:r>
          </a:p>
          <a:p>
            <a:pPr marL="628650" lvl="1" indent="-171450">
              <a:buFont typeface="Arial" panose="020B0604020202020204" pitchFamily="34" charset="0"/>
              <a:buChar char="•"/>
            </a:pPr>
            <a:r>
              <a:rPr lang="en-US" dirty="0"/>
              <a:t>Do you send them to the mall or home depo?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really are working just to get people comfortable leaving their homes in good weather; meet them where they are – small steps</a:t>
            </a:r>
          </a:p>
          <a:p>
            <a:pPr marL="628650" lvl="1" indent="-171450">
              <a:buFont typeface="Arial" panose="020B0604020202020204" pitchFamily="34" charset="0"/>
              <a:buChar char="•"/>
            </a:pPr>
            <a:r>
              <a:rPr lang="en-US" dirty="0"/>
              <a:t>Off couch and out of doors</a:t>
            </a:r>
          </a:p>
          <a:p>
            <a:pPr marL="628650" lvl="1" indent="-171450">
              <a:buFont typeface="Arial" panose="020B0604020202020204" pitchFamily="34" charset="0"/>
              <a:buChar char="•"/>
            </a:pPr>
            <a:r>
              <a:rPr lang="en-US" dirty="0"/>
              <a:t>Walking somewhere; even just around the block on sidewalk (not in a park but a step to getting there)</a:t>
            </a:r>
          </a:p>
          <a:p>
            <a:pPr marL="628650" lvl="1" indent="-171450">
              <a:buFont typeface="Arial" panose="020B0604020202020204" pitchFamily="34" charset="0"/>
              <a:buChar char="•"/>
            </a:pPr>
            <a:r>
              <a:rPr lang="en-US" dirty="0"/>
              <a:t>Do a group hike</a:t>
            </a:r>
          </a:p>
          <a:p>
            <a:pPr marL="628650" lvl="1" indent="-171450">
              <a:buFont typeface="Arial" panose="020B0604020202020204" pitchFamily="34" charset="0"/>
              <a:buChar char="•"/>
            </a:pPr>
            <a:r>
              <a:rPr lang="en-US" dirty="0"/>
              <a:t>End goal is getting into a green space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Program moving to Come Alive Outside</a:t>
            </a:r>
          </a:p>
          <a:p>
            <a:pPr marL="171450" lvl="0" indent="-171450">
              <a:buFont typeface="Arial" panose="020B0604020202020204" pitchFamily="34" charset="0"/>
              <a:buChar char="•"/>
            </a:pPr>
            <a:r>
              <a:rPr lang="en-US" dirty="0"/>
              <a:t>Philosophical discussion about orientating to being in parks and green spaces not just walking around the block</a:t>
            </a:r>
          </a:p>
          <a:p>
            <a:pPr marL="171450" lvl="0" indent="-171450">
              <a:buFont typeface="Arial" panose="020B0604020202020204" pitchFamily="34" charset="0"/>
              <a:buChar char="•"/>
            </a:pPr>
            <a:r>
              <a:rPr lang="en-US" dirty="0"/>
              <a:t>Other new ideas</a:t>
            </a:r>
          </a:p>
          <a:p>
            <a:pPr marL="628650" lvl="1" indent="-171450">
              <a:buFont typeface="Arial" panose="020B0604020202020204" pitchFamily="34" charset="0"/>
              <a:buChar char="•"/>
            </a:pPr>
            <a:r>
              <a:rPr lang="en-US" dirty="0"/>
              <a:t>Forest bathing as a talking point (since 1982 in Japan!)</a:t>
            </a:r>
          </a:p>
          <a:p>
            <a:pPr marL="628650" lvl="1" indent="-171450">
              <a:buFont typeface="Arial" panose="020B0604020202020204" pitchFamily="34" charset="0"/>
              <a:buChar char="•"/>
            </a:pPr>
            <a:r>
              <a:rPr lang="en-US" dirty="0"/>
              <a:t>Mental health providers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10</a:t>
            </a:fld>
            <a:endParaRPr lang="en-US"/>
          </a:p>
        </p:txBody>
      </p:sp>
    </p:spTree>
    <p:extLst>
      <p:ext uri="{BB962C8B-B14F-4D97-AF65-F5344CB8AC3E}">
        <p14:creationId xmlns:p14="http://schemas.microsoft.com/office/powerpoint/2010/main" val="225858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great link on Parkrx.org to a toolkit developed by the Bay Area Parks</a:t>
            </a:r>
          </a:p>
          <a:p>
            <a:endParaRPr lang="en-US" dirty="0"/>
          </a:p>
          <a:p>
            <a:endParaRPr lang="en-US" dirty="0"/>
          </a:p>
        </p:txBody>
      </p:sp>
      <p:sp>
        <p:nvSpPr>
          <p:cNvPr id="4" name="Slide Number Placeholder 3"/>
          <p:cNvSpPr>
            <a:spLocks noGrp="1"/>
          </p:cNvSpPr>
          <p:nvPr>
            <p:ph type="sldNum" sz="quarter" idx="10"/>
          </p:nvPr>
        </p:nvSpPr>
        <p:spPr/>
        <p:txBody>
          <a:bodyPr/>
          <a:lstStyle/>
          <a:p>
            <a:fld id="{BCB94D14-1690-4DB0-B2E2-690D8FE9E57C}" type="slidenum">
              <a:rPr lang="en-US" smtClean="0"/>
              <a:t>11</a:t>
            </a:fld>
            <a:endParaRPr lang="en-US"/>
          </a:p>
        </p:txBody>
      </p:sp>
    </p:spTree>
    <p:extLst>
      <p:ext uri="{BB962C8B-B14F-4D97-AF65-F5344CB8AC3E}">
        <p14:creationId xmlns:p14="http://schemas.microsoft.com/office/powerpoint/2010/main" val="274527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4893-F907-4390-8CBA-E3F4E69FE6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9591CC-9CBF-4721-806B-E2D0FDB7B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5B47D1-53A5-4A05-9119-7A6EF79C4299}"/>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92596B11-C500-486A-85D9-F2D908316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C7E5B-721B-4F6E-A68B-F7D8B538C75E}"/>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11347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84C8-BDB7-4819-82EA-9AE23FF5D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3B1179-D28A-480C-BB04-1F32230505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5AB45-174E-4EF1-88FA-9BE68346AC5E}"/>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34764B85-CCD4-474F-BE41-23DC96408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6B0D4-E7A7-4D12-9673-60F0AB7B9BDF}"/>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237803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3939D-63CC-4E5E-9542-077D0F14FD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30637-571A-4222-B1EC-5870560A3F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3FC3D-E189-492A-9724-064448D933A1}"/>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1CCEE5DD-501D-4FBA-BCF0-7605FECB5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0F508-C00D-41BC-B3CA-9D8BCB740DB7}"/>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07495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2069-E91F-418C-BCE2-88E31FF7A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42F84-B6D0-4EEA-9C78-E1B9F3D4E1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E77F1-C398-46EC-AAB0-20DEF94B8C12}"/>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171EEB55-C9C9-4F81-B3AD-F5763DB55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B4FAF-809B-4342-9148-F87E3C6FB0C3}"/>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420871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FB6D-F67F-48E7-917F-C37F5ADFC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E07B6D-B6F6-4BB5-88F9-9C8755F90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FECE44-8943-4501-9888-48A38EB34CF0}"/>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515E34A4-FAF3-4535-98A8-9CBA21059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0CA1E-0284-4D50-99EF-0E9EF5CF2B70}"/>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236205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322E-C62F-4189-A4AB-97B6EE3A1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B0005-69FC-4763-943A-99D669BB0C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6E44E-F86B-47BE-A0FD-A89B34AC7C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69705-1415-48FF-8483-D3B9C5DAA516}"/>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6" name="Footer Placeholder 5">
            <a:extLst>
              <a:ext uri="{FF2B5EF4-FFF2-40B4-BE49-F238E27FC236}">
                <a16:creationId xmlns:a16="http://schemas.microsoft.com/office/drawing/2014/main" id="{D3F14EAD-9042-4391-AF09-0E3F10960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3FE19-A24C-4112-A9C1-DDD59DEA6519}"/>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167052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12CB-2417-4F6C-B07C-08F02AEB19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303DD-D715-46C6-8A03-A08FC02E3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EE57A3-02C2-417A-A1AD-C0D93F4987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A3E70A-FF41-4DB0-971C-6042FEF39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EA0CCC-3AC7-4CF1-BC1A-A2CC5A2E77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37F8F-5A95-44F1-B63B-8538BF001FF0}"/>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8" name="Footer Placeholder 7">
            <a:extLst>
              <a:ext uri="{FF2B5EF4-FFF2-40B4-BE49-F238E27FC236}">
                <a16:creationId xmlns:a16="http://schemas.microsoft.com/office/drawing/2014/main" id="{968B1565-1EAE-4A52-A36F-74F2A1C7C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15F938-66C1-48AA-8C2C-6E12E8A6B4BB}"/>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09365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F273-383A-42A0-91B4-5301295E1C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AA372-B086-407C-BA15-9488B7AEC2FE}"/>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4" name="Footer Placeholder 3">
            <a:extLst>
              <a:ext uri="{FF2B5EF4-FFF2-40B4-BE49-F238E27FC236}">
                <a16:creationId xmlns:a16="http://schemas.microsoft.com/office/drawing/2014/main" id="{00DB184F-B6E6-4B3A-8BE2-53B2D1CA6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5E2AF-4E73-43CD-8F7F-A49A41912327}"/>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1903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16CD8-5521-4E6E-A9A0-7A1CA042FA22}"/>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3" name="Footer Placeholder 2">
            <a:extLst>
              <a:ext uri="{FF2B5EF4-FFF2-40B4-BE49-F238E27FC236}">
                <a16:creationId xmlns:a16="http://schemas.microsoft.com/office/drawing/2014/main" id="{AAA6704A-ABBC-4A1D-BF6B-5E215EB540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F57532-3414-44B8-AFA4-CEA8A8F9F301}"/>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31313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C33-F833-4F6F-A15F-F1CA433D0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BACA2-DEA7-4BD5-BA52-FB1BA0894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078D5-235C-4BD1-93E0-84BD77E80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D1F63E-CCAC-44AC-8E1D-DD1FADE70852}"/>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6" name="Footer Placeholder 5">
            <a:extLst>
              <a:ext uri="{FF2B5EF4-FFF2-40B4-BE49-F238E27FC236}">
                <a16:creationId xmlns:a16="http://schemas.microsoft.com/office/drawing/2014/main" id="{0F5763CC-8038-438B-980F-65815946B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A1E9D-4B49-4213-A217-A9FE09284434}"/>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307097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87D5-9B76-4D13-8CA9-8C1DB587D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21D6C-FDB4-44BD-BC73-6E72F413A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BAE2B0-2273-43D1-B115-F36F4AD18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F14AE0-3706-44F5-9FE2-67E170A7FC24}"/>
              </a:ext>
            </a:extLst>
          </p:cNvPr>
          <p:cNvSpPr>
            <a:spLocks noGrp="1"/>
          </p:cNvSpPr>
          <p:nvPr>
            <p:ph type="dt" sz="half" idx="10"/>
          </p:nvPr>
        </p:nvSpPr>
        <p:spPr/>
        <p:txBody>
          <a:bodyPr/>
          <a:lstStyle/>
          <a:p>
            <a:fld id="{508B7ABA-606A-4DB9-B832-38A687E4EFE4}" type="datetimeFigureOut">
              <a:rPr lang="en-US" smtClean="0"/>
              <a:t>10/2/2017</a:t>
            </a:fld>
            <a:endParaRPr lang="en-US"/>
          </a:p>
        </p:txBody>
      </p:sp>
      <p:sp>
        <p:nvSpPr>
          <p:cNvPr id="6" name="Footer Placeholder 5">
            <a:extLst>
              <a:ext uri="{FF2B5EF4-FFF2-40B4-BE49-F238E27FC236}">
                <a16:creationId xmlns:a16="http://schemas.microsoft.com/office/drawing/2014/main" id="{E1D006DB-3B8F-429A-A480-902128AE5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3E90A-5F68-45A2-8607-35346A314E35}"/>
              </a:ext>
            </a:extLst>
          </p:cNvPr>
          <p:cNvSpPr>
            <a:spLocks noGrp="1"/>
          </p:cNvSpPr>
          <p:nvPr>
            <p:ph type="sldNum" sz="quarter" idx="12"/>
          </p:nvPr>
        </p:nvSpPr>
        <p:spPr/>
        <p:txBody>
          <a:bodyPr/>
          <a:lstStyle/>
          <a:p>
            <a:fld id="{062F1E84-27AC-4529-A76F-4B01BC3A01C9}" type="slidenum">
              <a:rPr lang="en-US" smtClean="0"/>
              <a:t>‹#›</a:t>
            </a:fld>
            <a:endParaRPr lang="en-US"/>
          </a:p>
        </p:txBody>
      </p:sp>
    </p:spTree>
    <p:extLst>
      <p:ext uri="{BB962C8B-B14F-4D97-AF65-F5344CB8AC3E}">
        <p14:creationId xmlns:p14="http://schemas.microsoft.com/office/powerpoint/2010/main" val="133520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102E9-17AF-45AA-A21B-493206A95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EA4875-B13B-4B86-A1C9-9627DFEEF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CB334-8140-4E95-8F05-E42900783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B7ABA-606A-4DB9-B832-38A687E4EFE4}" type="datetimeFigureOut">
              <a:rPr lang="en-US" smtClean="0"/>
              <a:t>10/2/2017</a:t>
            </a:fld>
            <a:endParaRPr lang="en-US"/>
          </a:p>
        </p:txBody>
      </p:sp>
      <p:sp>
        <p:nvSpPr>
          <p:cNvPr id="5" name="Footer Placeholder 4">
            <a:extLst>
              <a:ext uri="{FF2B5EF4-FFF2-40B4-BE49-F238E27FC236}">
                <a16:creationId xmlns:a16="http://schemas.microsoft.com/office/drawing/2014/main" id="{A2B42B79-DD3B-4479-B8CF-181F32AE5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0076B8-3585-48EE-9FF8-CC3701087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F1E84-27AC-4529-A76F-4B01BC3A01C9}" type="slidenum">
              <a:rPr lang="en-US" smtClean="0"/>
              <a:t>‹#›</a:t>
            </a:fld>
            <a:endParaRPr lang="en-US"/>
          </a:p>
        </p:txBody>
      </p:sp>
    </p:spTree>
    <p:extLst>
      <p:ext uri="{BB962C8B-B14F-4D97-AF65-F5344CB8AC3E}">
        <p14:creationId xmlns:p14="http://schemas.microsoft.com/office/powerpoint/2010/main" val="184234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www.parkrx.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tatic1.squarespace.com/static/52e419c5e4b083a7aecc8ad6/t/5845801ad1758e37a136b702/1480949786919/Park+Rx+Health+Coach.pdf" TargetMode="External"/><Relationship Id="rId5" Type="http://schemas.openxmlformats.org/officeDocument/2006/relationships/hyperlink" Target="http://parkrxamerica.org/about.php" TargetMode="External"/><Relationship Id="rId4" Type="http://schemas.openxmlformats.org/officeDocument/2006/relationships/hyperlink" Target="http://hphpbayarea.org/parkr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amp;ehk=3DfxbvDp8ndpBgJAfx3WpA&amp;r=0&amp;pid=OfficeInsert"/><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7FS1xQsnI_I"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5C61-E1EE-4D5E-AE1B-8EF3976B1949}"/>
              </a:ext>
            </a:extLst>
          </p:cNvPr>
          <p:cNvSpPr>
            <a:spLocks noGrp="1"/>
          </p:cNvSpPr>
          <p:nvPr>
            <p:ph type="ctrTitle"/>
          </p:nvPr>
        </p:nvSpPr>
        <p:spPr>
          <a:xfrm>
            <a:off x="761999" y="212035"/>
            <a:ext cx="10747513" cy="1499704"/>
          </a:xfrm>
          <a:ln>
            <a:solidFill>
              <a:schemeClr val="bg1"/>
            </a:solidFill>
          </a:ln>
        </p:spPr>
        <p:txBody>
          <a:bodyPr/>
          <a:lstStyle/>
          <a:p>
            <a:r>
              <a:rPr lang="en-US" sz="8000" b="1" dirty="0">
                <a:ln w="12700">
                  <a:solidFill>
                    <a:sysClr val="windowText" lastClr="000000"/>
                  </a:solidFill>
                </a:ln>
                <a:solidFill>
                  <a:srgbClr val="00B050"/>
                </a:solidFill>
                <a:latin typeface="+mn-lt"/>
              </a:rPr>
              <a:t>ParkRx: </a:t>
            </a:r>
            <a:r>
              <a:rPr lang="en-US" u="sng" dirty="0">
                <a:ln w="12700">
                  <a:solidFill>
                    <a:sysClr val="windowText" lastClr="000000"/>
                  </a:solidFill>
                </a:ln>
                <a:latin typeface="+mn-lt"/>
              </a:rPr>
              <a:t>Prescription for Nature</a:t>
            </a:r>
          </a:p>
        </p:txBody>
      </p:sp>
      <p:sp>
        <p:nvSpPr>
          <p:cNvPr id="3" name="Subtitle 2">
            <a:extLst>
              <a:ext uri="{FF2B5EF4-FFF2-40B4-BE49-F238E27FC236}">
                <a16:creationId xmlns:a16="http://schemas.microsoft.com/office/drawing/2014/main" id="{EFADF186-09BF-4A8C-89BE-8A9B92B0C9CD}"/>
              </a:ext>
            </a:extLst>
          </p:cNvPr>
          <p:cNvSpPr>
            <a:spLocks noGrp="1"/>
          </p:cNvSpPr>
          <p:nvPr>
            <p:ph type="subTitle" idx="1"/>
          </p:nvPr>
        </p:nvSpPr>
        <p:spPr>
          <a:xfrm>
            <a:off x="1179443" y="4518991"/>
            <a:ext cx="9501808" cy="2226366"/>
          </a:xfrm>
        </p:spPr>
        <p:txBody>
          <a:bodyPr>
            <a:normAutofit lnSpcReduction="10000"/>
          </a:bodyPr>
          <a:lstStyle/>
          <a:p>
            <a:pPr fontAlgn="t"/>
            <a:r>
              <a:rPr lang="en-US" sz="3900" b="1" dirty="0"/>
              <a:t>Presented by: </a:t>
            </a:r>
            <a:br>
              <a:rPr lang="en-US" sz="3900" b="1" dirty="0"/>
            </a:br>
            <a:r>
              <a:rPr lang="en-US" sz="3900" dirty="0"/>
              <a:t>Vermont State Parks</a:t>
            </a:r>
            <a:br>
              <a:rPr lang="en-US" sz="3900" dirty="0"/>
            </a:br>
            <a:r>
              <a:rPr lang="en-US" sz="3900" dirty="0"/>
              <a:t>Rutland Recreation and Parks</a:t>
            </a:r>
            <a:br>
              <a:rPr lang="en-US" sz="3900" dirty="0"/>
            </a:br>
            <a:r>
              <a:rPr lang="en-US" sz="3900" dirty="0"/>
              <a:t>Vermont Farmers Food Center</a:t>
            </a:r>
          </a:p>
          <a:p>
            <a:pPr fontAlgn="t"/>
            <a:endParaRPr lang="en-US" dirty="0"/>
          </a:p>
          <a:p>
            <a:endParaRPr lang="en-US" dirty="0"/>
          </a:p>
        </p:txBody>
      </p:sp>
      <p:pic>
        <p:nvPicPr>
          <p:cNvPr id="11" name="Picture 10">
            <a:extLst>
              <a:ext uri="{FF2B5EF4-FFF2-40B4-BE49-F238E27FC236}">
                <a16:creationId xmlns:a16="http://schemas.microsoft.com/office/drawing/2014/main" id="{C6E5E4D6-C9E4-4A9E-88D3-A65A5E5A0A8E}"/>
              </a:ext>
            </a:extLst>
          </p:cNvPr>
          <p:cNvPicPr>
            <a:picLocks noChangeAspect="1"/>
          </p:cNvPicPr>
          <p:nvPr/>
        </p:nvPicPr>
        <p:blipFill rotWithShape="1">
          <a:blip r:embed="rId3">
            <a:extLst>
              <a:ext uri="{28A0092B-C50C-407E-A947-70E740481C1C}">
                <a14:useLocalDpi xmlns:a14="http://schemas.microsoft.com/office/drawing/2010/main" val="0"/>
              </a:ext>
            </a:extLst>
          </a:blip>
          <a:srcRect t="12501" b="60563"/>
          <a:stretch/>
        </p:blipFill>
        <p:spPr>
          <a:xfrm>
            <a:off x="39755" y="1924620"/>
            <a:ext cx="12191999" cy="2180154"/>
          </a:xfrm>
          <a:prstGeom prst="rect">
            <a:avLst/>
          </a:prstGeom>
        </p:spPr>
      </p:pic>
    </p:spTree>
    <p:extLst>
      <p:ext uri="{BB962C8B-B14F-4D97-AF65-F5344CB8AC3E}">
        <p14:creationId xmlns:p14="http://schemas.microsoft.com/office/powerpoint/2010/main" val="236449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9999072-E22F-4DE2-82DA-6DDF10B987ED}"/>
              </a:ext>
            </a:extLst>
          </p:cNvPr>
          <p:cNvSpPr>
            <a:spLocks noGrp="1"/>
          </p:cNvSpPr>
          <p:nvPr>
            <p:ph idx="1"/>
          </p:nvPr>
        </p:nvSpPr>
        <p:spPr>
          <a:xfrm>
            <a:off x="2401768" y="566593"/>
            <a:ext cx="6451086" cy="2602524"/>
          </a:xfrm>
        </p:spPr>
        <p:txBody>
          <a:bodyPr>
            <a:normAutofit lnSpcReduction="10000"/>
          </a:bodyPr>
          <a:lstStyle/>
          <a:p>
            <a:pPr marL="0" indent="0" algn="ctr">
              <a:buNone/>
            </a:pPr>
            <a:r>
              <a:rPr lang="en-US" sz="9600" b="1" dirty="0">
                <a:solidFill>
                  <a:schemeClr val="tx1">
                    <a:lumMod val="95000"/>
                    <a:lumOff val="5000"/>
                  </a:schemeClr>
                </a:solidFill>
              </a:rPr>
              <a:t>Rutland ParkRx II</a:t>
            </a:r>
            <a:endParaRPr lang="en-US" sz="8800" dirty="0">
              <a:solidFill>
                <a:schemeClr val="tx1">
                  <a:lumMod val="95000"/>
                  <a:lumOff val="5000"/>
                </a:schemeClr>
              </a:solidFill>
            </a:endParaRPr>
          </a:p>
        </p:txBody>
      </p:sp>
      <p:pic>
        <p:nvPicPr>
          <p:cNvPr id="6" name="Picture 5">
            <a:extLst>
              <a:ext uri="{FF2B5EF4-FFF2-40B4-BE49-F238E27FC236}">
                <a16:creationId xmlns:a16="http://schemas.microsoft.com/office/drawing/2014/main" id="{42CA3940-D7A0-47C3-B72B-A20374F1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86" y="3412882"/>
            <a:ext cx="4269154" cy="3201866"/>
          </a:xfrm>
          <a:prstGeom prst="rect">
            <a:avLst/>
          </a:prstGeom>
        </p:spPr>
      </p:pic>
      <p:pic>
        <p:nvPicPr>
          <p:cNvPr id="8" name="Picture 7">
            <a:extLst>
              <a:ext uri="{FF2B5EF4-FFF2-40B4-BE49-F238E27FC236}">
                <a16:creationId xmlns:a16="http://schemas.microsoft.com/office/drawing/2014/main" id="{2E4133E3-49D6-49DC-B96B-72DF48908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857" y="3295470"/>
            <a:ext cx="2419541" cy="3094892"/>
          </a:xfrm>
          <a:prstGeom prst="rect">
            <a:avLst/>
          </a:prstGeom>
        </p:spPr>
      </p:pic>
      <p:pic>
        <p:nvPicPr>
          <p:cNvPr id="12" name="Picture 11">
            <a:extLst>
              <a:ext uri="{FF2B5EF4-FFF2-40B4-BE49-F238E27FC236}">
                <a16:creationId xmlns:a16="http://schemas.microsoft.com/office/drawing/2014/main" id="{CA595A23-A19B-4DFA-9AD7-ED111700F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8762" y="615462"/>
            <a:ext cx="3798276" cy="2848707"/>
          </a:xfrm>
          <a:prstGeom prst="rect">
            <a:avLst/>
          </a:prstGeom>
        </p:spPr>
      </p:pic>
      <p:pic>
        <p:nvPicPr>
          <p:cNvPr id="10" name="Picture 9">
            <a:extLst>
              <a:ext uri="{FF2B5EF4-FFF2-40B4-BE49-F238E27FC236}">
                <a16:creationId xmlns:a16="http://schemas.microsoft.com/office/drawing/2014/main" id="{2ED13F92-D4DB-4172-B09F-0BFFC00DF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8565" y="3812932"/>
            <a:ext cx="3200400" cy="2400300"/>
          </a:xfrm>
          <a:prstGeom prst="rect">
            <a:avLst/>
          </a:prstGeom>
        </p:spPr>
      </p:pic>
      <p:pic>
        <p:nvPicPr>
          <p:cNvPr id="14" name="Picture 13">
            <a:extLst>
              <a:ext uri="{FF2B5EF4-FFF2-40B4-BE49-F238E27FC236}">
                <a16:creationId xmlns:a16="http://schemas.microsoft.com/office/drawing/2014/main" id="{D1D678BF-E9A6-47CF-920D-0815D96465E4}"/>
              </a:ext>
            </a:extLst>
          </p:cNvPr>
          <p:cNvPicPr>
            <a:picLocks noChangeAspect="1"/>
          </p:cNvPicPr>
          <p:nvPr/>
        </p:nvPicPr>
        <p:blipFill rotWithShape="1">
          <a:blip r:embed="rId7">
            <a:extLst>
              <a:ext uri="{28A0092B-C50C-407E-A947-70E740481C1C}">
                <a14:useLocalDpi xmlns:a14="http://schemas.microsoft.com/office/drawing/2010/main" val="0"/>
              </a:ext>
            </a:extLst>
          </a:blip>
          <a:srcRect l="12161" r="11481"/>
          <a:stretch/>
        </p:blipFill>
        <p:spPr>
          <a:xfrm rot="21442025">
            <a:off x="2475647" y="3366282"/>
            <a:ext cx="3353276" cy="3293601"/>
          </a:xfrm>
          <a:prstGeom prst="rect">
            <a:avLst/>
          </a:prstGeom>
        </p:spPr>
      </p:pic>
      <p:pic>
        <p:nvPicPr>
          <p:cNvPr id="16" name="Picture 15">
            <a:extLst>
              <a:ext uri="{FF2B5EF4-FFF2-40B4-BE49-F238E27FC236}">
                <a16:creationId xmlns:a16="http://schemas.microsoft.com/office/drawing/2014/main" id="{967C5BA5-9779-4ACE-BDEF-EEF81634BE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9398" y="288185"/>
            <a:ext cx="4003753" cy="3002815"/>
          </a:xfrm>
          <a:prstGeom prst="rect">
            <a:avLst/>
          </a:prstGeom>
        </p:spPr>
      </p:pic>
    </p:spTree>
    <p:extLst>
      <p:ext uri="{BB962C8B-B14F-4D97-AF65-F5344CB8AC3E}">
        <p14:creationId xmlns:p14="http://schemas.microsoft.com/office/powerpoint/2010/main" val="259295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32DF-3807-4D1A-AF42-806D9E5BE26F}"/>
              </a:ext>
            </a:extLst>
          </p:cNvPr>
          <p:cNvSpPr>
            <a:spLocks noGrp="1"/>
          </p:cNvSpPr>
          <p:nvPr>
            <p:ph type="title"/>
          </p:nvPr>
        </p:nvSpPr>
        <p:spPr>
          <a:xfrm>
            <a:off x="615463" y="365125"/>
            <a:ext cx="10738337" cy="1325563"/>
          </a:xfrm>
        </p:spPr>
        <p:txBody>
          <a:bodyPr/>
          <a:lstStyle/>
          <a:p>
            <a:r>
              <a:rPr lang="en-US" b="1" dirty="0"/>
              <a:t>National Resources to get started: </a:t>
            </a:r>
            <a:endParaRPr lang="en-US" dirty="0"/>
          </a:p>
        </p:txBody>
      </p:sp>
      <p:sp>
        <p:nvSpPr>
          <p:cNvPr id="3" name="Content Placeholder 2">
            <a:extLst>
              <a:ext uri="{FF2B5EF4-FFF2-40B4-BE49-F238E27FC236}">
                <a16:creationId xmlns:a16="http://schemas.microsoft.com/office/drawing/2014/main" id="{88AA92D1-79D8-47D8-8FC1-86CB766B64CE}"/>
              </a:ext>
            </a:extLst>
          </p:cNvPr>
          <p:cNvSpPr>
            <a:spLocks noGrp="1"/>
          </p:cNvSpPr>
          <p:nvPr>
            <p:ph idx="1"/>
          </p:nvPr>
        </p:nvSpPr>
        <p:spPr>
          <a:xfrm>
            <a:off x="615463" y="1402080"/>
            <a:ext cx="11254152" cy="4774883"/>
          </a:xfrm>
        </p:spPr>
        <p:txBody>
          <a:bodyPr>
            <a:normAutofit fontScale="62500" lnSpcReduction="20000"/>
          </a:bodyPr>
          <a:lstStyle/>
          <a:p>
            <a:r>
              <a:rPr lang="en-US" dirty="0"/>
              <a:t>National Park Rx: </a:t>
            </a:r>
            <a:r>
              <a:rPr lang="en-US" dirty="0">
                <a:hlinkClick r:id="rId3"/>
              </a:rPr>
              <a:t>http://www.parkrx.org/</a:t>
            </a:r>
            <a:br>
              <a:rPr lang="en-US" dirty="0"/>
            </a:br>
            <a:endParaRPr lang="en-US" dirty="0"/>
          </a:p>
          <a:p>
            <a:r>
              <a:rPr lang="en-US" dirty="0"/>
              <a:t>Healthy Parks, Healthy People: Bay Area: </a:t>
            </a:r>
            <a:r>
              <a:rPr lang="en-US" dirty="0">
                <a:hlinkClick r:id="rId4"/>
              </a:rPr>
              <a:t>http://hphpbayarea.org/parkrx</a:t>
            </a:r>
            <a:br>
              <a:rPr lang="en-US" dirty="0"/>
            </a:br>
            <a:endParaRPr lang="en-US" dirty="0"/>
          </a:p>
          <a:p>
            <a:r>
              <a:rPr lang="en-US" dirty="0"/>
              <a:t>ParkRx America (formally ParkRx DC): </a:t>
            </a:r>
            <a:r>
              <a:rPr lang="en-US" dirty="0">
                <a:hlinkClick r:id="rId5"/>
              </a:rPr>
              <a:t>http://parkrxamerica.org/about.php</a:t>
            </a:r>
            <a:endParaRPr lang="en-US" dirty="0"/>
          </a:p>
          <a:p>
            <a:endParaRPr lang="en-US" dirty="0"/>
          </a:p>
          <a:p>
            <a:r>
              <a:rPr lang="en-US" dirty="0"/>
              <a:t>NCLI – great research links on kids needing to get green time</a:t>
            </a:r>
          </a:p>
          <a:p>
            <a:endParaRPr lang="en-US" dirty="0"/>
          </a:p>
          <a:p>
            <a:r>
              <a:rPr lang="en-US" dirty="0" err="1"/>
              <a:t>VTState</a:t>
            </a:r>
            <a:r>
              <a:rPr lang="en-US" dirty="0"/>
              <a:t> park link </a:t>
            </a:r>
          </a:p>
          <a:p>
            <a:pPr lvl="1"/>
            <a:r>
              <a:rPr lang="en-US" dirty="0"/>
              <a:t>Green mountain passport</a:t>
            </a:r>
          </a:p>
          <a:p>
            <a:pPr lvl="1"/>
            <a:r>
              <a:rPr lang="en-US" dirty="0"/>
              <a:t>Fees page</a:t>
            </a:r>
          </a:p>
          <a:p>
            <a:r>
              <a:rPr lang="en-US" dirty="0"/>
              <a:t>Rx Coach Job Description: </a:t>
            </a:r>
            <a:r>
              <a:rPr lang="en-US" dirty="0">
                <a:hlinkClick r:id="rId6"/>
              </a:rPr>
              <a:t>https://static1.squarespace.com/static/52e419c5e4b083a7aecc8ad6/t/5845801ad1758e37a136b702/1480949786919/Park+Rx+Health+Coach.pdf</a:t>
            </a:r>
            <a:endParaRPr lang="en-US" dirty="0"/>
          </a:p>
          <a:p>
            <a:endParaRPr lang="en-US" dirty="0"/>
          </a:p>
          <a:p>
            <a:pPr marL="0" indent="0">
              <a:buNone/>
            </a:pPr>
            <a:br>
              <a:rPr lang="en-US" dirty="0"/>
            </a:br>
            <a:endParaRPr lang="en-US" dirty="0"/>
          </a:p>
          <a:p>
            <a:endParaRPr lang="en-US" dirty="0"/>
          </a:p>
        </p:txBody>
      </p:sp>
    </p:spTree>
    <p:extLst>
      <p:ext uri="{BB962C8B-B14F-4D97-AF65-F5344CB8AC3E}">
        <p14:creationId xmlns:p14="http://schemas.microsoft.com/office/powerpoint/2010/main" val="404218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8551EF9-3BCE-462B-A5FB-CD80E85C3344}"/>
              </a:ext>
            </a:extLst>
          </p:cNvPr>
          <p:cNvSpPr>
            <a:spLocks noGrp="1"/>
          </p:cNvSpPr>
          <p:nvPr>
            <p:ph idx="1"/>
          </p:nvPr>
        </p:nvSpPr>
        <p:spPr>
          <a:xfrm>
            <a:off x="1899139" y="909683"/>
            <a:ext cx="8352692" cy="2624824"/>
          </a:xfrm>
        </p:spPr>
        <p:txBody>
          <a:bodyPr>
            <a:normAutofit/>
          </a:bodyPr>
          <a:lstStyle/>
          <a:p>
            <a:pPr marL="0" indent="0" algn="ctr">
              <a:buNone/>
            </a:pPr>
            <a:r>
              <a:rPr lang="en-US" sz="9600" b="1" dirty="0"/>
              <a:t>Questions</a:t>
            </a:r>
            <a:endParaRPr lang="en-US" sz="8800" dirty="0"/>
          </a:p>
        </p:txBody>
      </p:sp>
      <p:pic>
        <p:nvPicPr>
          <p:cNvPr id="6" name="Picture 5">
            <a:extLst>
              <a:ext uri="{FF2B5EF4-FFF2-40B4-BE49-F238E27FC236}">
                <a16:creationId xmlns:a16="http://schemas.microsoft.com/office/drawing/2014/main" id="{8D247413-9F16-4380-A2F1-2B1A53701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345" y="2602523"/>
            <a:ext cx="1987986" cy="3710354"/>
          </a:xfrm>
          <a:prstGeom prst="rect">
            <a:avLst/>
          </a:prstGeom>
        </p:spPr>
      </p:pic>
    </p:spTree>
    <p:extLst>
      <p:ext uri="{BB962C8B-B14F-4D97-AF65-F5344CB8AC3E}">
        <p14:creationId xmlns:p14="http://schemas.microsoft.com/office/powerpoint/2010/main" val="269830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487-5988-4DB3-AB35-2F68C7BB33C0}"/>
              </a:ext>
            </a:extLst>
          </p:cNvPr>
          <p:cNvSpPr>
            <a:spLocks noGrp="1"/>
          </p:cNvSpPr>
          <p:nvPr>
            <p:ph type="title"/>
          </p:nvPr>
        </p:nvSpPr>
        <p:spPr/>
        <p:txBody>
          <a:bodyPr/>
          <a:lstStyle/>
          <a:p>
            <a:r>
              <a:rPr lang="en-US" b="1" dirty="0"/>
              <a:t>Welcome and introductions</a:t>
            </a:r>
          </a:p>
        </p:txBody>
      </p:sp>
      <p:sp>
        <p:nvSpPr>
          <p:cNvPr id="3" name="Content Placeholder 2">
            <a:extLst>
              <a:ext uri="{FF2B5EF4-FFF2-40B4-BE49-F238E27FC236}">
                <a16:creationId xmlns:a16="http://schemas.microsoft.com/office/drawing/2014/main" id="{C717E948-D10C-47CE-8795-818805F9FDD6}"/>
              </a:ext>
            </a:extLst>
          </p:cNvPr>
          <p:cNvSpPr>
            <a:spLocks noGrp="1"/>
          </p:cNvSpPr>
          <p:nvPr>
            <p:ph idx="1"/>
          </p:nvPr>
        </p:nvSpPr>
        <p:spPr/>
        <p:txBody>
          <a:bodyPr/>
          <a:lstStyle/>
          <a:p>
            <a:pPr fontAlgn="t">
              <a:lnSpc>
                <a:spcPct val="150000"/>
              </a:lnSpc>
            </a:pPr>
            <a:r>
              <a:rPr lang="en-US" dirty="0"/>
              <a:t>Craig Whipple, Director, Vermont State Parks</a:t>
            </a:r>
          </a:p>
          <a:p>
            <a:pPr fontAlgn="t">
              <a:lnSpc>
                <a:spcPct val="150000"/>
              </a:lnSpc>
            </a:pPr>
            <a:r>
              <a:rPr lang="en-US" dirty="0"/>
              <a:t>Maria Mayer, Parks Regional Manager, VT State Parks</a:t>
            </a:r>
          </a:p>
          <a:p>
            <a:pPr fontAlgn="t">
              <a:lnSpc>
                <a:spcPct val="150000"/>
              </a:lnSpc>
            </a:pPr>
            <a:r>
              <a:rPr lang="en-US" dirty="0"/>
              <a:t>Cindi Wight, Superintendent, Rutland Recreation &amp; Parks</a:t>
            </a:r>
          </a:p>
          <a:p>
            <a:pPr fontAlgn="t">
              <a:lnSpc>
                <a:spcPct val="150000"/>
              </a:lnSpc>
            </a:pPr>
            <a:r>
              <a:rPr lang="en-US" dirty="0"/>
              <a:t>Heidi Lynch, Health Care Liaison, VT Farm and Food Center</a:t>
            </a:r>
          </a:p>
          <a:p>
            <a:pPr fontAlgn="t">
              <a:lnSpc>
                <a:spcPct val="150000"/>
              </a:lnSpc>
            </a:pPr>
            <a:r>
              <a:rPr lang="en-US" dirty="0"/>
              <a:t>Jaya Davis, Park Rx Health Coach, Rutland Recreation &amp; Parks</a:t>
            </a:r>
          </a:p>
        </p:txBody>
      </p:sp>
    </p:spTree>
    <p:extLst>
      <p:ext uri="{BB962C8B-B14F-4D97-AF65-F5344CB8AC3E}">
        <p14:creationId xmlns:p14="http://schemas.microsoft.com/office/powerpoint/2010/main" val="423295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F4AB-129C-4C43-95D8-D8D70913EA01}"/>
              </a:ext>
            </a:extLst>
          </p:cNvPr>
          <p:cNvSpPr>
            <a:spLocks noGrp="1"/>
          </p:cNvSpPr>
          <p:nvPr>
            <p:ph type="title"/>
          </p:nvPr>
        </p:nvSpPr>
        <p:spPr/>
        <p:txBody>
          <a:bodyPr/>
          <a:lstStyle/>
          <a:p>
            <a:r>
              <a:rPr lang="en-US" b="1" dirty="0"/>
              <a:t>Objectives: </a:t>
            </a:r>
            <a:r>
              <a:rPr lang="en-US" dirty="0"/>
              <a:t>	</a:t>
            </a:r>
          </a:p>
        </p:txBody>
      </p:sp>
      <p:sp>
        <p:nvSpPr>
          <p:cNvPr id="3" name="Content Placeholder 2">
            <a:extLst>
              <a:ext uri="{FF2B5EF4-FFF2-40B4-BE49-F238E27FC236}">
                <a16:creationId xmlns:a16="http://schemas.microsoft.com/office/drawing/2014/main" id="{90D3DC5B-7EA8-406A-AF9E-3F159FBAC435}"/>
              </a:ext>
            </a:extLst>
          </p:cNvPr>
          <p:cNvSpPr>
            <a:spLocks noGrp="1"/>
          </p:cNvSpPr>
          <p:nvPr>
            <p:ph idx="1"/>
          </p:nvPr>
        </p:nvSpPr>
        <p:spPr>
          <a:xfrm>
            <a:off x="838200" y="1825624"/>
            <a:ext cx="10515600" cy="4487253"/>
          </a:xfrm>
        </p:spPr>
        <p:txBody>
          <a:bodyPr>
            <a:normAutofit fontScale="92500"/>
          </a:bodyPr>
          <a:lstStyle/>
          <a:p>
            <a:pPr>
              <a:lnSpc>
                <a:spcPct val="150000"/>
              </a:lnSpc>
            </a:pPr>
            <a:r>
              <a:rPr lang="en-US" dirty="0"/>
              <a:t>Explore Vermont State Parks initiative to increase people’s awareness of connecting with nature and the benefits of outdoor physical activity. </a:t>
            </a:r>
          </a:p>
          <a:p>
            <a:pPr>
              <a:lnSpc>
                <a:spcPct val="150000"/>
              </a:lnSpc>
            </a:pPr>
            <a:r>
              <a:rPr lang="en-US" dirty="0"/>
              <a:t>Increase knowledge of the key elements involved in creating a ParkRx program.</a:t>
            </a:r>
          </a:p>
          <a:p>
            <a:pPr>
              <a:lnSpc>
                <a:spcPct val="150000"/>
              </a:lnSpc>
            </a:pPr>
            <a:r>
              <a:rPr lang="en-US" dirty="0"/>
              <a:t>Become familiar with the ParkRx implementation process and learn how to adapt our program to their community.</a:t>
            </a:r>
          </a:p>
          <a:p>
            <a:endParaRPr lang="en-US" dirty="0"/>
          </a:p>
        </p:txBody>
      </p:sp>
    </p:spTree>
    <p:extLst>
      <p:ext uri="{BB962C8B-B14F-4D97-AF65-F5344CB8AC3E}">
        <p14:creationId xmlns:p14="http://schemas.microsoft.com/office/powerpoint/2010/main" val="88355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EADA-73F5-4314-BFA6-77C9B74D1A48}"/>
              </a:ext>
            </a:extLst>
          </p:cNvPr>
          <p:cNvSpPr>
            <a:spLocks noGrp="1"/>
          </p:cNvSpPr>
          <p:nvPr>
            <p:ph type="title"/>
          </p:nvPr>
        </p:nvSpPr>
        <p:spPr/>
        <p:txBody>
          <a:bodyPr/>
          <a:lstStyle/>
          <a:p>
            <a:r>
              <a:rPr lang="en-US" b="1" dirty="0"/>
              <a:t>Outline: </a:t>
            </a:r>
          </a:p>
        </p:txBody>
      </p:sp>
      <p:sp>
        <p:nvSpPr>
          <p:cNvPr id="3" name="Content Placeholder 2">
            <a:extLst>
              <a:ext uri="{FF2B5EF4-FFF2-40B4-BE49-F238E27FC236}">
                <a16:creationId xmlns:a16="http://schemas.microsoft.com/office/drawing/2014/main" id="{F429FBFF-B273-4D02-8AEB-A1D051771F0C}"/>
              </a:ext>
            </a:extLst>
          </p:cNvPr>
          <p:cNvSpPr>
            <a:spLocks noGrp="1"/>
          </p:cNvSpPr>
          <p:nvPr>
            <p:ph idx="1"/>
          </p:nvPr>
        </p:nvSpPr>
        <p:spPr>
          <a:xfrm>
            <a:off x="838200" y="1690688"/>
            <a:ext cx="10515600" cy="4552536"/>
          </a:xfrm>
        </p:spPr>
        <p:txBody>
          <a:bodyPr>
            <a:normAutofit/>
          </a:bodyPr>
          <a:lstStyle/>
          <a:p>
            <a:pPr>
              <a:lnSpc>
                <a:spcPct val="150000"/>
              </a:lnSpc>
            </a:pPr>
            <a:r>
              <a:rPr lang="en-US" dirty="0"/>
              <a:t>Why is there </a:t>
            </a:r>
            <a:r>
              <a:rPr lang="en-US" b="1" dirty="0"/>
              <a:t>a need </a:t>
            </a:r>
            <a:r>
              <a:rPr lang="en-US" dirty="0"/>
              <a:t>for nature prescriptions? </a:t>
            </a:r>
          </a:p>
          <a:p>
            <a:pPr>
              <a:lnSpc>
                <a:spcPct val="100000"/>
              </a:lnSpc>
            </a:pPr>
            <a:r>
              <a:rPr lang="en-US" dirty="0"/>
              <a:t>Explore </a:t>
            </a:r>
            <a:r>
              <a:rPr lang="en-US" b="1" dirty="0"/>
              <a:t>Vermont State Park </a:t>
            </a:r>
            <a:r>
              <a:rPr lang="en-US" dirty="0"/>
              <a:t>initiative to connect healthcare providers, their patients, and state parks. </a:t>
            </a:r>
          </a:p>
          <a:p>
            <a:pPr>
              <a:lnSpc>
                <a:spcPct val="150000"/>
              </a:lnSpc>
            </a:pPr>
            <a:r>
              <a:rPr lang="en-US" b="1" dirty="0"/>
              <a:t>Key elements </a:t>
            </a:r>
            <a:r>
              <a:rPr lang="en-US" dirty="0"/>
              <a:t>of a successful ParkRx program </a:t>
            </a:r>
          </a:p>
          <a:p>
            <a:pPr>
              <a:lnSpc>
                <a:spcPct val="150000"/>
              </a:lnSpc>
            </a:pPr>
            <a:r>
              <a:rPr lang="en-US" dirty="0"/>
              <a:t>Highlights of </a:t>
            </a:r>
            <a:r>
              <a:rPr lang="en-US" b="1" dirty="0"/>
              <a:t>Rutland ParkRx </a:t>
            </a:r>
            <a:r>
              <a:rPr lang="en-US" dirty="0"/>
              <a:t>program</a:t>
            </a:r>
          </a:p>
          <a:p>
            <a:pPr>
              <a:lnSpc>
                <a:spcPct val="150000"/>
              </a:lnSpc>
            </a:pPr>
            <a:r>
              <a:rPr lang="en-US" dirty="0"/>
              <a:t>Connection to </a:t>
            </a:r>
            <a:r>
              <a:rPr lang="en-US" b="1" dirty="0"/>
              <a:t>ParkRx resources </a:t>
            </a:r>
            <a:r>
              <a:rPr lang="en-US" dirty="0"/>
              <a:t>to create your own </a:t>
            </a:r>
          </a:p>
        </p:txBody>
      </p:sp>
    </p:spTree>
    <p:extLst>
      <p:ext uri="{BB962C8B-B14F-4D97-AF65-F5344CB8AC3E}">
        <p14:creationId xmlns:p14="http://schemas.microsoft.com/office/powerpoint/2010/main" val="94618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35A8A-E74B-4782-8894-909133621DAC}"/>
              </a:ext>
            </a:extLst>
          </p:cNvPr>
          <p:cNvSpPr>
            <a:spLocks noGrp="1"/>
          </p:cNvSpPr>
          <p:nvPr>
            <p:ph idx="1"/>
          </p:nvPr>
        </p:nvSpPr>
        <p:spPr>
          <a:xfrm>
            <a:off x="530006" y="2527468"/>
            <a:ext cx="6380747" cy="2185210"/>
          </a:xfrm>
        </p:spPr>
        <p:txBody>
          <a:bodyPr>
            <a:normAutofit/>
          </a:bodyPr>
          <a:lstStyle/>
          <a:p>
            <a:pPr marL="0" indent="0" algn="ctr">
              <a:buNone/>
            </a:pPr>
            <a:r>
              <a:rPr lang="en-US" sz="9600" b="1" dirty="0">
                <a:solidFill>
                  <a:srgbClr val="C00000"/>
                </a:solidFill>
              </a:rPr>
              <a:t>The Need</a:t>
            </a:r>
            <a:endParaRPr lang="en-US" sz="8800" dirty="0">
              <a:solidFill>
                <a:srgbClr val="C00000"/>
              </a:solidFill>
            </a:endParaRPr>
          </a:p>
        </p:txBody>
      </p:sp>
      <p:pic>
        <p:nvPicPr>
          <p:cNvPr id="7" name="Picture 6">
            <a:extLst>
              <a:ext uri="{FF2B5EF4-FFF2-40B4-BE49-F238E27FC236}">
                <a16:creationId xmlns:a16="http://schemas.microsoft.com/office/drawing/2014/main" id="{C2CD785B-7B74-43DD-898A-80A46A649961}"/>
              </a:ext>
            </a:extLst>
          </p:cNvPr>
          <p:cNvPicPr>
            <a:picLocks noChangeAspect="1"/>
          </p:cNvPicPr>
          <p:nvPr/>
        </p:nvPicPr>
        <p:blipFill rotWithShape="1">
          <a:blip r:embed="rId3">
            <a:extLst>
              <a:ext uri="{28A0092B-C50C-407E-A947-70E740481C1C}">
                <a14:useLocalDpi xmlns:a14="http://schemas.microsoft.com/office/drawing/2010/main" val="0"/>
              </a:ext>
            </a:extLst>
          </a:blip>
          <a:srcRect l="566" t="28397" r="57591" b="4743"/>
          <a:stretch/>
        </p:blipFill>
        <p:spPr>
          <a:xfrm>
            <a:off x="6910753" y="647428"/>
            <a:ext cx="4536831" cy="5436850"/>
          </a:xfrm>
          <a:prstGeom prst="rect">
            <a:avLst/>
          </a:prstGeom>
        </p:spPr>
      </p:pic>
    </p:spTree>
    <p:extLst>
      <p:ext uri="{BB962C8B-B14F-4D97-AF65-F5344CB8AC3E}">
        <p14:creationId xmlns:p14="http://schemas.microsoft.com/office/powerpoint/2010/main" val="222898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10D206-60F4-4269-8A3F-A839C3DB2425}"/>
              </a:ext>
            </a:extLst>
          </p:cNvPr>
          <p:cNvSpPr txBox="1">
            <a:spLocks/>
          </p:cNvSpPr>
          <p:nvPr/>
        </p:nvSpPr>
        <p:spPr>
          <a:xfrm>
            <a:off x="6639339" y="2364970"/>
            <a:ext cx="5267739" cy="2185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dirty="0">
                <a:solidFill>
                  <a:srgbClr val="00B050"/>
                </a:solidFill>
              </a:rPr>
              <a:t>Nature Rx</a:t>
            </a:r>
            <a:endParaRPr lang="en-US" sz="8800" dirty="0">
              <a:solidFill>
                <a:srgbClr val="00B050"/>
              </a:solidFill>
            </a:endParaRPr>
          </a:p>
        </p:txBody>
      </p:sp>
      <p:sp>
        <p:nvSpPr>
          <p:cNvPr id="2" name="TextBox 1">
            <a:extLst>
              <a:ext uri="{FF2B5EF4-FFF2-40B4-BE49-F238E27FC236}">
                <a16:creationId xmlns:a16="http://schemas.microsoft.com/office/drawing/2014/main" id="{7056DFA2-B1ED-4AF1-AA2D-5E29DF329E23}"/>
              </a:ext>
            </a:extLst>
          </p:cNvPr>
          <p:cNvSpPr txBox="1"/>
          <p:nvPr/>
        </p:nvSpPr>
        <p:spPr>
          <a:xfrm>
            <a:off x="6062870" y="5844208"/>
            <a:ext cx="5665304" cy="369332"/>
          </a:xfrm>
          <a:prstGeom prst="rect">
            <a:avLst/>
          </a:prstGeom>
          <a:noFill/>
        </p:spPr>
        <p:txBody>
          <a:bodyPr wrap="square" rtlCol="0">
            <a:spAutoFit/>
          </a:bodyPr>
          <a:lstStyle/>
          <a:p>
            <a:r>
              <a:rPr lang="en-US" dirty="0"/>
              <a:t>https://www.youtube.com/watch?v=7FS1xQsnI_I</a:t>
            </a:r>
          </a:p>
        </p:txBody>
      </p:sp>
      <p:pic>
        <p:nvPicPr>
          <p:cNvPr id="3" name="Online Media ^0 2">
            <a:hlinkClick r:id="" action="ppaction://media"/>
            <a:extLst>
              <a:ext uri="{FF2B5EF4-FFF2-40B4-BE49-F238E27FC236}">
                <a16:creationId xmlns:a16="http://schemas.microsoft.com/office/drawing/2014/main" id="{077499FC-3D69-44F7-B3F4-BE889EE7D8B0}"/>
              </a:ext>
            </a:extLst>
          </p:cNvPr>
          <p:cNvPicPr>
            <a:picLocks noRot="1" noChangeAspect="1"/>
          </p:cNvPicPr>
          <p:nvPr>
            <a:videoFile r:link="rId1"/>
          </p:nvPr>
        </p:nvPicPr>
        <p:blipFill>
          <a:blip r:embed="rId4"/>
          <a:stretch>
            <a:fillRect/>
          </a:stretch>
        </p:blipFill>
        <p:spPr>
          <a:xfrm>
            <a:off x="596348" y="536713"/>
            <a:ext cx="5804452" cy="4353339"/>
          </a:xfrm>
          <a:prstGeom prst="rect">
            <a:avLst/>
          </a:prstGeom>
        </p:spPr>
      </p:pic>
    </p:spTree>
    <p:extLst>
      <p:ext uri="{BB962C8B-B14F-4D97-AF65-F5344CB8AC3E}">
        <p14:creationId xmlns:p14="http://schemas.microsoft.com/office/powerpoint/2010/main" val="313544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35E0DC-F400-4C52-906B-403B2B642398}"/>
              </a:ext>
            </a:extLst>
          </p:cNvPr>
          <p:cNvSpPr>
            <a:spLocks noGrp="1"/>
          </p:cNvSpPr>
          <p:nvPr>
            <p:ph idx="1"/>
          </p:nvPr>
        </p:nvSpPr>
        <p:spPr>
          <a:xfrm>
            <a:off x="0" y="2158191"/>
            <a:ext cx="8352692" cy="2624824"/>
          </a:xfrm>
        </p:spPr>
        <p:txBody>
          <a:bodyPr>
            <a:normAutofit lnSpcReduction="10000"/>
          </a:bodyPr>
          <a:lstStyle/>
          <a:p>
            <a:pPr marL="0" indent="0" algn="ctr">
              <a:buNone/>
            </a:pPr>
            <a:r>
              <a:rPr lang="en-US" sz="9600" b="1" dirty="0"/>
              <a:t>VT State Parks Prescription </a:t>
            </a:r>
            <a:endParaRPr lang="en-US" sz="8800" dirty="0"/>
          </a:p>
        </p:txBody>
      </p:sp>
      <p:pic>
        <p:nvPicPr>
          <p:cNvPr id="6" name="Picture 5">
            <a:extLst>
              <a:ext uri="{FF2B5EF4-FFF2-40B4-BE49-F238E27FC236}">
                <a16:creationId xmlns:a16="http://schemas.microsoft.com/office/drawing/2014/main" id="{89A6A006-A64C-42BE-8A0F-CD764609B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82144" y="1464163"/>
            <a:ext cx="4616937" cy="3462703"/>
          </a:xfrm>
          <a:prstGeom prst="rect">
            <a:avLst/>
          </a:prstGeom>
        </p:spPr>
      </p:pic>
    </p:spTree>
    <p:extLst>
      <p:ext uri="{BB962C8B-B14F-4D97-AF65-F5344CB8AC3E}">
        <p14:creationId xmlns:p14="http://schemas.microsoft.com/office/powerpoint/2010/main" val="98466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268990D-EA47-4BE8-8DB7-22A4FE072202}"/>
              </a:ext>
            </a:extLst>
          </p:cNvPr>
          <p:cNvSpPr>
            <a:spLocks noGrp="1"/>
          </p:cNvSpPr>
          <p:nvPr>
            <p:ph idx="1"/>
          </p:nvPr>
        </p:nvSpPr>
        <p:spPr>
          <a:xfrm>
            <a:off x="1887416" y="1983731"/>
            <a:ext cx="8352692" cy="2624824"/>
          </a:xfrm>
        </p:spPr>
        <p:txBody>
          <a:bodyPr>
            <a:normAutofit/>
          </a:bodyPr>
          <a:lstStyle/>
          <a:p>
            <a:pPr marL="0" indent="0" algn="ctr">
              <a:buNone/>
            </a:pPr>
            <a:r>
              <a:rPr lang="en-US" sz="7200" b="1" dirty="0"/>
              <a:t>Key elements for successful ParkRx</a:t>
            </a:r>
            <a:endParaRPr lang="en-US" sz="6600" dirty="0"/>
          </a:p>
        </p:txBody>
      </p:sp>
      <p:sp>
        <p:nvSpPr>
          <p:cNvPr id="6" name="Teardrop 5">
            <a:extLst>
              <a:ext uri="{FF2B5EF4-FFF2-40B4-BE49-F238E27FC236}">
                <a16:creationId xmlns:a16="http://schemas.microsoft.com/office/drawing/2014/main" id="{DA1E2390-B3CA-4A29-B6ED-48BDCD506BA4}"/>
              </a:ext>
            </a:extLst>
          </p:cNvPr>
          <p:cNvSpPr/>
          <p:nvPr/>
        </p:nvSpPr>
        <p:spPr>
          <a:xfrm rot="16200000">
            <a:off x="1334264" y="188641"/>
            <a:ext cx="1844850" cy="1884327"/>
          </a:xfrm>
          <a:prstGeom prst="teardrop">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Advisory Team </a:t>
            </a:r>
          </a:p>
        </p:txBody>
      </p:sp>
      <p:sp>
        <p:nvSpPr>
          <p:cNvPr id="7" name="Teardrop 6">
            <a:extLst>
              <a:ext uri="{FF2B5EF4-FFF2-40B4-BE49-F238E27FC236}">
                <a16:creationId xmlns:a16="http://schemas.microsoft.com/office/drawing/2014/main" id="{965F8548-B618-48FA-B223-F9BC0CDF6ABD}"/>
              </a:ext>
            </a:extLst>
          </p:cNvPr>
          <p:cNvSpPr/>
          <p:nvPr/>
        </p:nvSpPr>
        <p:spPr>
          <a:xfrm>
            <a:off x="8784250" y="277875"/>
            <a:ext cx="1826603" cy="1705856"/>
          </a:xfrm>
          <a:prstGeom prst="teardrop">
            <a:avLst>
              <a:gd name="adj" fmla="val 106370"/>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Research other ParkRx models</a:t>
            </a:r>
          </a:p>
        </p:txBody>
      </p:sp>
      <p:sp>
        <p:nvSpPr>
          <p:cNvPr id="8" name="Teardrop 7">
            <a:extLst>
              <a:ext uri="{FF2B5EF4-FFF2-40B4-BE49-F238E27FC236}">
                <a16:creationId xmlns:a16="http://schemas.microsoft.com/office/drawing/2014/main" id="{BFA38B2C-14DC-4EFD-BE56-B15C93455380}"/>
              </a:ext>
            </a:extLst>
          </p:cNvPr>
          <p:cNvSpPr/>
          <p:nvPr/>
        </p:nvSpPr>
        <p:spPr>
          <a:xfrm rot="16200000">
            <a:off x="9979197" y="2526408"/>
            <a:ext cx="1862579" cy="1847929"/>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Existing Programs </a:t>
            </a:r>
          </a:p>
        </p:txBody>
      </p:sp>
      <p:sp>
        <p:nvSpPr>
          <p:cNvPr id="9" name="Teardrop 8">
            <a:extLst>
              <a:ext uri="{FF2B5EF4-FFF2-40B4-BE49-F238E27FC236}">
                <a16:creationId xmlns:a16="http://schemas.microsoft.com/office/drawing/2014/main" id="{A703D36D-818A-4BB1-93C6-2754E2EA31B7}"/>
              </a:ext>
            </a:extLst>
          </p:cNvPr>
          <p:cNvSpPr/>
          <p:nvPr/>
        </p:nvSpPr>
        <p:spPr>
          <a:xfrm>
            <a:off x="7948247" y="4381663"/>
            <a:ext cx="1992194" cy="1775314"/>
          </a:xfrm>
          <a:prstGeom prst="teardrop">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Leverage partners</a:t>
            </a:r>
          </a:p>
        </p:txBody>
      </p:sp>
      <p:sp>
        <p:nvSpPr>
          <p:cNvPr id="10" name="Teardrop 9">
            <a:extLst>
              <a:ext uri="{FF2B5EF4-FFF2-40B4-BE49-F238E27FC236}">
                <a16:creationId xmlns:a16="http://schemas.microsoft.com/office/drawing/2014/main" id="{C7987D5E-BAB4-4711-B15B-DEAB308694B6}"/>
              </a:ext>
            </a:extLst>
          </p:cNvPr>
          <p:cNvSpPr/>
          <p:nvPr/>
        </p:nvSpPr>
        <p:spPr>
          <a:xfrm rot="16200000">
            <a:off x="2031496" y="4115226"/>
            <a:ext cx="2211830" cy="2499983"/>
          </a:xfrm>
          <a:prstGeom prst="teardrop">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Motivated Healthcare</a:t>
            </a:r>
          </a:p>
          <a:p>
            <a:pPr algn="ctr"/>
            <a:r>
              <a:rPr lang="en-US" sz="2400" b="1" dirty="0">
                <a:solidFill>
                  <a:schemeClr val="tx1"/>
                </a:solidFill>
              </a:rPr>
              <a:t>Providers</a:t>
            </a:r>
          </a:p>
        </p:txBody>
      </p:sp>
      <p:sp>
        <p:nvSpPr>
          <p:cNvPr id="12" name="Teardrop 11">
            <a:extLst>
              <a:ext uri="{FF2B5EF4-FFF2-40B4-BE49-F238E27FC236}">
                <a16:creationId xmlns:a16="http://schemas.microsoft.com/office/drawing/2014/main" id="{E19DA8B5-5366-4692-B5BC-EB61B9F2D76B}"/>
              </a:ext>
            </a:extLst>
          </p:cNvPr>
          <p:cNvSpPr/>
          <p:nvPr/>
        </p:nvSpPr>
        <p:spPr>
          <a:xfrm>
            <a:off x="293074" y="2412930"/>
            <a:ext cx="1963615" cy="1725650"/>
          </a:xfrm>
          <a:prstGeom prst="teardrop">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Funding</a:t>
            </a:r>
          </a:p>
        </p:txBody>
      </p:sp>
      <p:sp>
        <p:nvSpPr>
          <p:cNvPr id="13" name="Teardrop 12">
            <a:extLst>
              <a:ext uri="{FF2B5EF4-FFF2-40B4-BE49-F238E27FC236}">
                <a16:creationId xmlns:a16="http://schemas.microsoft.com/office/drawing/2014/main" id="{F309A5F8-9DC2-4BD4-89D2-BA2C76BACA4A}"/>
              </a:ext>
            </a:extLst>
          </p:cNvPr>
          <p:cNvSpPr/>
          <p:nvPr/>
        </p:nvSpPr>
        <p:spPr>
          <a:xfrm rot="16200000">
            <a:off x="5236534" y="4615880"/>
            <a:ext cx="1862579" cy="1847929"/>
          </a:xfrm>
          <a:prstGeom prst="teardrop">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Outreach</a:t>
            </a:r>
          </a:p>
          <a:p>
            <a:pPr algn="ctr"/>
            <a:r>
              <a:rPr lang="en-US" sz="2400" b="1" dirty="0">
                <a:solidFill>
                  <a:schemeClr val="tx1"/>
                </a:solidFill>
              </a:rPr>
              <a:t>Materials</a:t>
            </a:r>
          </a:p>
        </p:txBody>
      </p:sp>
    </p:spTree>
    <p:extLst>
      <p:ext uri="{BB962C8B-B14F-4D97-AF65-F5344CB8AC3E}">
        <p14:creationId xmlns:p14="http://schemas.microsoft.com/office/powerpoint/2010/main" val="35436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9999072-E22F-4DE2-82DA-6DDF10B987ED}"/>
              </a:ext>
            </a:extLst>
          </p:cNvPr>
          <p:cNvSpPr>
            <a:spLocks noGrp="1"/>
          </p:cNvSpPr>
          <p:nvPr>
            <p:ph idx="1"/>
          </p:nvPr>
        </p:nvSpPr>
        <p:spPr>
          <a:xfrm>
            <a:off x="2401768" y="566593"/>
            <a:ext cx="6451086" cy="2602524"/>
          </a:xfrm>
        </p:spPr>
        <p:txBody>
          <a:bodyPr>
            <a:normAutofit lnSpcReduction="10000"/>
          </a:bodyPr>
          <a:lstStyle/>
          <a:p>
            <a:pPr marL="0" indent="0" algn="ctr">
              <a:buNone/>
            </a:pPr>
            <a:r>
              <a:rPr lang="en-US" sz="9600" b="1" dirty="0">
                <a:solidFill>
                  <a:schemeClr val="tx1">
                    <a:lumMod val="95000"/>
                    <a:lumOff val="5000"/>
                  </a:schemeClr>
                </a:solidFill>
              </a:rPr>
              <a:t>Rutland ParkRx</a:t>
            </a:r>
            <a:endParaRPr lang="en-US" sz="8800" dirty="0">
              <a:solidFill>
                <a:schemeClr val="tx1">
                  <a:lumMod val="95000"/>
                  <a:lumOff val="5000"/>
                </a:schemeClr>
              </a:solidFill>
            </a:endParaRPr>
          </a:p>
        </p:txBody>
      </p:sp>
      <p:pic>
        <p:nvPicPr>
          <p:cNvPr id="6" name="Picture 5">
            <a:extLst>
              <a:ext uri="{FF2B5EF4-FFF2-40B4-BE49-F238E27FC236}">
                <a16:creationId xmlns:a16="http://schemas.microsoft.com/office/drawing/2014/main" id="{42CA3940-D7A0-47C3-B72B-A20374F1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86" y="3412882"/>
            <a:ext cx="4269154" cy="3201866"/>
          </a:xfrm>
          <a:prstGeom prst="rect">
            <a:avLst/>
          </a:prstGeom>
        </p:spPr>
      </p:pic>
      <p:pic>
        <p:nvPicPr>
          <p:cNvPr id="8" name="Picture 7">
            <a:extLst>
              <a:ext uri="{FF2B5EF4-FFF2-40B4-BE49-F238E27FC236}">
                <a16:creationId xmlns:a16="http://schemas.microsoft.com/office/drawing/2014/main" id="{2E4133E3-49D6-49DC-B96B-72DF48908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857" y="3295470"/>
            <a:ext cx="2419541" cy="3094892"/>
          </a:xfrm>
          <a:prstGeom prst="rect">
            <a:avLst/>
          </a:prstGeom>
        </p:spPr>
      </p:pic>
      <p:pic>
        <p:nvPicPr>
          <p:cNvPr id="12" name="Picture 11">
            <a:extLst>
              <a:ext uri="{FF2B5EF4-FFF2-40B4-BE49-F238E27FC236}">
                <a16:creationId xmlns:a16="http://schemas.microsoft.com/office/drawing/2014/main" id="{CA595A23-A19B-4DFA-9AD7-ED111700F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8762" y="615462"/>
            <a:ext cx="3798276" cy="2848707"/>
          </a:xfrm>
          <a:prstGeom prst="rect">
            <a:avLst/>
          </a:prstGeom>
        </p:spPr>
      </p:pic>
      <p:pic>
        <p:nvPicPr>
          <p:cNvPr id="10" name="Picture 9">
            <a:extLst>
              <a:ext uri="{FF2B5EF4-FFF2-40B4-BE49-F238E27FC236}">
                <a16:creationId xmlns:a16="http://schemas.microsoft.com/office/drawing/2014/main" id="{2ED13F92-D4DB-4172-B09F-0BFFC00DF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8565" y="3812932"/>
            <a:ext cx="3200400" cy="2400300"/>
          </a:xfrm>
          <a:prstGeom prst="rect">
            <a:avLst/>
          </a:prstGeom>
        </p:spPr>
      </p:pic>
      <p:pic>
        <p:nvPicPr>
          <p:cNvPr id="14" name="Picture 13">
            <a:extLst>
              <a:ext uri="{FF2B5EF4-FFF2-40B4-BE49-F238E27FC236}">
                <a16:creationId xmlns:a16="http://schemas.microsoft.com/office/drawing/2014/main" id="{D1D678BF-E9A6-47CF-920D-0815D96465E4}"/>
              </a:ext>
            </a:extLst>
          </p:cNvPr>
          <p:cNvPicPr>
            <a:picLocks noChangeAspect="1"/>
          </p:cNvPicPr>
          <p:nvPr/>
        </p:nvPicPr>
        <p:blipFill rotWithShape="1">
          <a:blip r:embed="rId7">
            <a:extLst>
              <a:ext uri="{28A0092B-C50C-407E-A947-70E740481C1C}">
                <a14:useLocalDpi xmlns:a14="http://schemas.microsoft.com/office/drawing/2010/main" val="0"/>
              </a:ext>
            </a:extLst>
          </a:blip>
          <a:srcRect l="12161" r="11481"/>
          <a:stretch/>
        </p:blipFill>
        <p:spPr>
          <a:xfrm rot="21442025">
            <a:off x="2475647" y="3366282"/>
            <a:ext cx="3353276" cy="3293601"/>
          </a:xfrm>
          <a:prstGeom prst="rect">
            <a:avLst/>
          </a:prstGeom>
        </p:spPr>
      </p:pic>
      <p:pic>
        <p:nvPicPr>
          <p:cNvPr id="16" name="Picture 15">
            <a:extLst>
              <a:ext uri="{FF2B5EF4-FFF2-40B4-BE49-F238E27FC236}">
                <a16:creationId xmlns:a16="http://schemas.microsoft.com/office/drawing/2014/main" id="{967C5BA5-9779-4ACE-BDEF-EEF81634BE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9398" y="288185"/>
            <a:ext cx="4003753" cy="3002815"/>
          </a:xfrm>
          <a:prstGeom prst="rect">
            <a:avLst/>
          </a:prstGeom>
        </p:spPr>
      </p:pic>
    </p:spTree>
    <p:extLst>
      <p:ext uri="{BB962C8B-B14F-4D97-AF65-F5344CB8AC3E}">
        <p14:creationId xmlns:p14="http://schemas.microsoft.com/office/powerpoint/2010/main" val="192855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5558</TotalTime>
  <Words>1483</Words>
  <Application>Microsoft Office PowerPoint</Application>
  <PresentationFormat>Widescreen</PresentationFormat>
  <Paragraphs>165</Paragraphs>
  <Slides>12</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ParkRx: Prescription for Nature</vt:lpstr>
      <vt:lpstr>Welcome and introductions</vt:lpstr>
      <vt:lpstr>Objectives:  </vt:lpstr>
      <vt:lpstr>Outline: </vt:lpstr>
      <vt:lpstr>PowerPoint Presentation</vt:lpstr>
      <vt:lpstr>PowerPoint Presentation</vt:lpstr>
      <vt:lpstr>PowerPoint Presentation</vt:lpstr>
      <vt:lpstr>PowerPoint Presentation</vt:lpstr>
      <vt:lpstr>PowerPoint Presentation</vt:lpstr>
      <vt:lpstr>PowerPoint Presentation</vt:lpstr>
      <vt:lpstr>National Resources to get started: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ParkRx: Prescription for Nature</dc:title>
  <dc:creator>Cindi Wight</dc:creator>
  <cp:lastModifiedBy>Mayer, Maria</cp:lastModifiedBy>
  <cp:revision>45</cp:revision>
  <dcterms:created xsi:type="dcterms:W3CDTF">2017-07-12T16:56:30Z</dcterms:created>
  <dcterms:modified xsi:type="dcterms:W3CDTF">2017-10-02T11:34:16Z</dcterms:modified>
</cp:coreProperties>
</file>